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7"/>
  </p:notesMasterIdLst>
  <p:sldIdLst>
    <p:sldId id="256" r:id="rId2"/>
    <p:sldId id="271" r:id="rId3"/>
    <p:sldId id="261" r:id="rId4"/>
    <p:sldId id="272" r:id="rId5"/>
    <p:sldId id="273" r:id="rId6"/>
    <p:sldId id="274" r:id="rId7"/>
    <p:sldId id="278" r:id="rId8"/>
    <p:sldId id="275" r:id="rId9"/>
    <p:sldId id="276" r:id="rId10"/>
    <p:sldId id="279" r:id="rId11"/>
    <p:sldId id="281" r:id="rId12"/>
    <p:sldId id="270" r:id="rId13"/>
    <p:sldId id="282" r:id="rId14"/>
    <p:sldId id="283" r:id="rId15"/>
    <p:sldId id="284" r:id="rId16"/>
    <p:sldId id="285" r:id="rId17"/>
    <p:sldId id="304" r:id="rId18"/>
    <p:sldId id="305" r:id="rId19"/>
    <p:sldId id="306" r:id="rId20"/>
    <p:sldId id="307" r:id="rId21"/>
    <p:sldId id="308" r:id="rId22"/>
    <p:sldId id="309" r:id="rId23"/>
    <p:sldId id="310" r:id="rId24"/>
    <p:sldId id="311" r:id="rId25"/>
    <p:sldId id="312" r:id="rId26"/>
    <p:sldId id="313"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3" r:id="rId43"/>
    <p:sldId id="301" r:id="rId44"/>
    <p:sldId id="302" r:id="rId45"/>
    <p:sldId id="269" r:id="rId46"/>
  </p:sldIdLst>
  <p:sldSz cx="9144000" cy="5143500" type="screen16x9"/>
  <p:notesSz cx="6858000" cy="9144000"/>
  <p:embeddedFontLst>
    <p:embeddedFont>
      <p:font typeface="Roboto Black" charset="0"/>
      <p:bold r:id="rId48"/>
      <p:boldItalic r:id="rId49"/>
    </p:embeddedFont>
    <p:embeddedFont>
      <p:font typeface="Roboto Thin" charset="0"/>
      <p:regular r:id="rId50"/>
      <p:bold r:id="rId51"/>
      <p:italic r:id="rId52"/>
      <p:boldItalic r:id="rId53"/>
    </p:embeddedFont>
    <p:embeddedFont>
      <p:font typeface="Roboto Light" charset="0"/>
      <p:regular r:id="rId54"/>
      <p:bold r:id="rId55"/>
      <p:italic r:id="rId56"/>
      <p:boldItalic r:id="rId57"/>
    </p:embeddedFont>
    <p:embeddedFont>
      <p:font typeface="Roboto" charset="0"/>
      <p:regular r:id="rId58"/>
      <p:bold r:id="rId59"/>
      <p:italic r:id="rId60"/>
      <p:boldItalic r:id="rId61"/>
    </p:embeddedFont>
    <p:embeddedFont>
      <p:font typeface="Consolas" pitchFamily="49" charset="0"/>
      <p:regular r:id="rId62"/>
      <p:bold r:id="rId63"/>
      <p:italic r:id="rId64"/>
      <p:boldItalic r:id="rId65"/>
    </p:embeddedFont>
    <p:embeddedFont>
      <p:font typeface="Open Sans"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4" d="100"/>
          <a:sy n="154" d="100"/>
        </p:scale>
        <p:origin x="60" y="-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55905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We call </a:t>
            </a:r>
            <a:r>
              <a:rPr lang="en-US" dirty="0" err="1" smtClean="0"/>
              <a:t>printSquare</a:t>
            </a:r>
            <a:r>
              <a:rPr lang="en-US" dirty="0" smtClean="0"/>
              <a:t>(4)</a:t>
            </a:r>
            <a:r>
              <a:rPr lang="en-US" baseline="0" dirty="0" smtClean="0"/>
              <a:t> and it gets added to the stack. </a:t>
            </a:r>
            <a:r>
              <a:rPr lang="en-US" baseline="0" dirty="0" err="1" smtClean="0"/>
              <a:t>printSquare</a:t>
            </a:r>
            <a:r>
              <a:rPr lang="en-US" baseline="0" dirty="0" smtClean="0"/>
              <a:t>() calls square(n), which gets added to the stack. Square() calls multiply(a, b) which gets added to the stack. </a:t>
            </a:r>
            <a:r>
              <a:rPr lang="en-US" baseline="0" dirty="0" err="1" smtClean="0"/>
              <a:t>Mulltiply</a:t>
            </a:r>
            <a:r>
              <a:rPr lang="en-US" baseline="0" dirty="0" smtClean="0"/>
              <a:t> returns which pops it off the stack and sends a value to square, which returns, pops off the stack, and sends a value to </a:t>
            </a:r>
            <a:r>
              <a:rPr lang="en-US" baseline="0" dirty="0" err="1" smtClean="0"/>
              <a:t>printSquare</a:t>
            </a:r>
            <a:r>
              <a:rPr lang="en-US" baseline="0" dirty="0" smtClean="0"/>
              <a:t>, which calls console.log() and prints the value of squared to the console.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Demonstrate this in the browser console then go through the steps.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Strikes – Back – The Empire. The</a:t>
            </a:r>
            <a:r>
              <a:rPr lang="en-US" baseline="0" dirty="0" smtClean="0"/>
              <a:t> Empire needs to go through the queue and get shoved back onto the stack after the other two console logs have gone through. As such, it goes last, even though </a:t>
            </a:r>
            <a:r>
              <a:rPr lang="en-US" baseline="0" dirty="0" err="1" smtClean="0"/>
              <a:t>setTmieout</a:t>
            </a:r>
            <a:r>
              <a:rPr lang="en-US" baseline="0" dirty="0" smtClean="0"/>
              <a:t> is set to 0.</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smtClean="0"/>
              <a:t>getSomething</a:t>
            </a:r>
            <a:r>
              <a:rPr lang="en-US" dirty="0" smtClean="0"/>
              <a:t> accepts a callback. This callback is invoked</a:t>
            </a:r>
            <a:r>
              <a:rPr lang="en-US" baseline="0" dirty="0" smtClean="0"/>
              <a:t> in </a:t>
            </a:r>
            <a:r>
              <a:rPr lang="en-US" baseline="0" dirty="0" err="1" smtClean="0"/>
              <a:t>setTimeout</a:t>
            </a:r>
            <a:r>
              <a:rPr lang="en-US" baseline="0" dirty="0" smtClean="0"/>
              <a:t>, which sets its timer and pushes the callback onto the queue. When the stack is empty, the event loop looks at the queue, pushes the callback onto the stack, and the console.log is executed.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https://blog.hellojs.org/asynchronous-javascript-from-callback-hell-to-async-and-await-9b9ceb63c8e8</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We</a:t>
            </a:r>
            <a:r>
              <a:rPr lang="en-US" baseline="0" dirty="0" smtClean="0"/>
              <a:t> define </a:t>
            </a:r>
            <a:r>
              <a:rPr lang="en-US" baseline="0" dirty="0" err="1" smtClean="0"/>
              <a:t>getSomething</a:t>
            </a:r>
            <a:r>
              <a:rPr lang="en-US" baseline="0" dirty="0" smtClean="0"/>
              <a:t>. It returns a new Promise that accepts the asynchronous resolution or an error function.</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You use a single</a:t>
            </a:r>
            <a:r>
              <a:rPr lang="en-US" baseline="0" dirty="0" smtClean="0"/>
              <a:t> .catch after your .then(s). You do not use a try/catch.</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You’re tracking along and something goes wrong in Track 2, but your error handling is in Track 3. How do you</a:t>
            </a:r>
            <a:r>
              <a:rPr lang="en-US" baseline="0" dirty="0" smtClean="0"/>
              <a:t> get to it?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pic>
        <p:nvPicPr>
          <p:cNvPr id="82" name="Google Shape;82;p13"/>
          <p:cNvPicPr preferRelativeResize="0"/>
          <p:nvPr/>
        </p:nvPicPr>
        <p:blipFill rotWithShape="1">
          <a:blip r:embed="rId2">
            <a:alphaModFix/>
          </a:blip>
          <a:srcRect/>
          <a:stretch/>
        </p:blipFill>
        <p:spPr>
          <a:xfrm>
            <a:off x="8296189" y="4362731"/>
            <a:ext cx="610666" cy="573225"/>
          </a:xfrm>
          <a:prstGeom prst="rect">
            <a:avLst/>
          </a:prstGeom>
          <a:noFill/>
          <a:ln>
            <a:noFill/>
          </a:ln>
        </p:spPr>
      </p:pic>
      <p:pic>
        <p:nvPicPr>
          <p:cNvPr id="83" name="Google Shape;83;p13"/>
          <p:cNvPicPr preferRelativeResize="0"/>
          <p:nvPr/>
        </p:nvPicPr>
        <p:blipFill rotWithShape="1">
          <a:blip r:embed="rId3">
            <a:alphaModFix/>
          </a:blip>
          <a:srcRect/>
          <a:stretch/>
        </p:blipFill>
        <p:spPr>
          <a:xfrm>
            <a:off x="384094" y="1467875"/>
            <a:ext cx="979200" cy="979200"/>
          </a:xfrm>
          <a:prstGeom prst="rect">
            <a:avLst/>
          </a:prstGeom>
          <a:noFill/>
          <a:ln>
            <a:noFill/>
          </a:ln>
        </p:spPr>
      </p:pic>
      <p:pic>
        <p:nvPicPr>
          <p:cNvPr id="84" name="Google Shape;84;p13"/>
          <p:cNvPicPr preferRelativeResize="0"/>
          <p:nvPr/>
        </p:nvPicPr>
        <p:blipFill rotWithShape="1">
          <a:blip r:embed="rId4">
            <a:alphaModFix/>
          </a:blip>
          <a:srcRect/>
          <a:stretch/>
        </p:blipFill>
        <p:spPr>
          <a:xfrm>
            <a:off x="3259990" y="1415021"/>
            <a:ext cx="979200" cy="979200"/>
          </a:xfrm>
          <a:prstGeom prst="rect">
            <a:avLst/>
          </a:prstGeom>
          <a:noFill/>
          <a:ln>
            <a:noFill/>
          </a:ln>
        </p:spPr>
      </p:pic>
      <p:pic>
        <p:nvPicPr>
          <p:cNvPr id="85" name="Google Shape;85;p13"/>
          <p:cNvPicPr preferRelativeResize="0"/>
          <p:nvPr/>
        </p:nvPicPr>
        <p:blipFill rotWithShape="1">
          <a:blip r:embed="rId5">
            <a:alphaModFix/>
          </a:blip>
          <a:srcRect/>
          <a:stretch/>
        </p:blipFill>
        <p:spPr>
          <a:xfrm>
            <a:off x="5995386" y="1431638"/>
            <a:ext cx="979200" cy="979200"/>
          </a:xfrm>
          <a:prstGeom prst="rect">
            <a:avLst/>
          </a:prstGeom>
          <a:noFill/>
          <a:ln>
            <a:noFill/>
          </a:ln>
        </p:spPr>
      </p:pic>
      <p:sp>
        <p:nvSpPr>
          <p:cNvPr id="86" name="Google Shape;86;p13"/>
          <p:cNvSpPr txBox="1"/>
          <p:nvPr/>
        </p:nvSpPr>
        <p:spPr>
          <a:xfrm>
            <a:off x="466729" y="2538650"/>
            <a:ext cx="18501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
        <p:nvSpPr>
          <p:cNvPr id="87" name="Google Shape;87;p13"/>
          <p:cNvSpPr txBox="1"/>
          <p:nvPr/>
        </p:nvSpPr>
        <p:spPr>
          <a:xfrm>
            <a:off x="3279604" y="2538650"/>
            <a:ext cx="18501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
        <p:nvSpPr>
          <p:cNvPr id="88" name="Google Shape;88;p13"/>
          <p:cNvSpPr txBox="1"/>
          <p:nvPr/>
        </p:nvSpPr>
        <p:spPr>
          <a:xfrm>
            <a:off x="6092479" y="2538650"/>
            <a:ext cx="18501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
        <p:nvSpPr>
          <p:cNvPr id="89" name="Google Shape;89;p13"/>
          <p:cNvSpPr txBox="1"/>
          <p:nvPr/>
        </p:nvSpPr>
        <p:spPr>
          <a:xfrm>
            <a:off x="466725" y="2973950"/>
            <a:ext cx="2584800" cy="1467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a:t>
            </a:r>
            <a:endParaRPr sz="1200" b="0" i="0" u="none" strike="noStrike" cap="none">
              <a:solidFill>
                <a:srgbClr val="0E2539"/>
              </a:solidFill>
              <a:latin typeface="Roboto Light"/>
              <a:ea typeface="Roboto Light"/>
              <a:cs typeface="Roboto Light"/>
              <a:sym typeface="Roboto Light"/>
            </a:endParaRPr>
          </a:p>
        </p:txBody>
      </p:sp>
      <p:sp>
        <p:nvSpPr>
          <p:cNvPr id="90" name="Google Shape;90;p13"/>
          <p:cNvSpPr txBox="1"/>
          <p:nvPr/>
        </p:nvSpPr>
        <p:spPr>
          <a:xfrm>
            <a:off x="3279600" y="2973950"/>
            <a:ext cx="2584800" cy="1467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a:t>
            </a:r>
            <a:endParaRPr sz="1200" b="0" i="0" u="none" strike="noStrike" cap="none">
              <a:solidFill>
                <a:srgbClr val="0E2539"/>
              </a:solidFill>
              <a:latin typeface="Roboto Light"/>
              <a:ea typeface="Roboto Light"/>
              <a:cs typeface="Roboto Light"/>
              <a:sym typeface="Roboto Light"/>
            </a:endParaRPr>
          </a:p>
        </p:txBody>
      </p:sp>
      <p:sp>
        <p:nvSpPr>
          <p:cNvPr id="91" name="Google Shape;91;p13"/>
          <p:cNvSpPr txBox="1"/>
          <p:nvPr/>
        </p:nvSpPr>
        <p:spPr>
          <a:xfrm>
            <a:off x="6092475" y="2973950"/>
            <a:ext cx="2584800" cy="1467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a:t>
            </a:r>
            <a:endParaRPr sz="1200" b="0" i="0" u="none" strike="noStrike" cap="none">
              <a:solidFill>
                <a:srgbClr val="0E2539"/>
              </a:solidFill>
              <a:latin typeface="Roboto Light"/>
              <a:ea typeface="Roboto Light"/>
              <a:cs typeface="Roboto Light"/>
              <a:sym typeface="Roboto Light"/>
            </a:endParaRPr>
          </a:p>
        </p:txBody>
      </p:sp>
      <p:sp>
        <p:nvSpPr>
          <p:cNvPr id="92" name="Google Shape;92;p13"/>
          <p:cNvSpPr txBox="1"/>
          <p:nvPr/>
        </p:nvSpPr>
        <p:spPr>
          <a:xfrm>
            <a:off x="466725" y="302725"/>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Three Icon Sections</a:t>
            </a:r>
            <a:endParaRPr sz="3000" b="0" i="0" u="none" strike="noStrike" cap="none">
              <a:solidFill>
                <a:srgbClr val="0E2539"/>
              </a:solidFill>
              <a:latin typeface="Roboto Thin"/>
              <a:ea typeface="Roboto Thin"/>
              <a:cs typeface="Roboto Thin"/>
              <a:sym typeface="Roboto Thi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pic>
        <p:nvPicPr>
          <p:cNvPr id="94" name="Google Shape;94;p14"/>
          <p:cNvPicPr preferRelativeResize="0"/>
          <p:nvPr/>
        </p:nvPicPr>
        <p:blipFill rotWithShape="1">
          <a:blip r:embed="rId2">
            <a:alphaModFix/>
          </a:blip>
          <a:srcRect/>
          <a:stretch/>
        </p:blipFill>
        <p:spPr>
          <a:xfrm>
            <a:off x="8296189" y="4362731"/>
            <a:ext cx="610666" cy="573225"/>
          </a:xfrm>
          <a:prstGeom prst="rect">
            <a:avLst/>
          </a:prstGeom>
          <a:noFill/>
          <a:ln>
            <a:noFill/>
          </a:ln>
        </p:spPr>
      </p:pic>
      <p:sp>
        <p:nvSpPr>
          <p:cNvPr id="95" name="Google Shape;95;p14"/>
          <p:cNvSpPr txBox="1"/>
          <p:nvPr/>
        </p:nvSpPr>
        <p:spPr>
          <a:xfrm>
            <a:off x="504515" y="1762267"/>
            <a:ext cx="2215200" cy="35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C9DD"/>
                </a:solidFill>
                <a:latin typeface="Roboto Black"/>
                <a:ea typeface="Roboto Black"/>
                <a:cs typeface="Roboto Black"/>
                <a:sym typeface="Roboto Black"/>
              </a:rPr>
              <a:t>P H A S E   1</a:t>
            </a:r>
            <a:endParaRPr sz="1100" b="0" i="0" u="none" strike="noStrike" cap="none">
              <a:solidFill>
                <a:srgbClr val="00C9DD"/>
              </a:solidFill>
              <a:latin typeface="Roboto Black"/>
              <a:ea typeface="Roboto Black"/>
              <a:cs typeface="Roboto Black"/>
              <a:sym typeface="Roboto Black"/>
            </a:endParaRPr>
          </a:p>
        </p:txBody>
      </p:sp>
      <p:sp>
        <p:nvSpPr>
          <p:cNvPr id="96" name="Google Shape;96;p14"/>
          <p:cNvSpPr txBox="1"/>
          <p:nvPr/>
        </p:nvSpPr>
        <p:spPr>
          <a:xfrm>
            <a:off x="3536252" y="1762267"/>
            <a:ext cx="2215200" cy="35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C9DD"/>
                </a:solidFill>
                <a:latin typeface="Roboto Black"/>
                <a:ea typeface="Roboto Black"/>
                <a:cs typeface="Roboto Black"/>
                <a:sym typeface="Roboto Black"/>
              </a:rPr>
              <a:t>P H A S E   1</a:t>
            </a:r>
            <a:endParaRPr sz="1100" b="0" i="0" u="none" strike="noStrike" cap="none">
              <a:solidFill>
                <a:srgbClr val="00C9DD"/>
              </a:solidFill>
              <a:latin typeface="Roboto Black"/>
              <a:ea typeface="Roboto Black"/>
              <a:cs typeface="Roboto Black"/>
              <a:sym typeface="Roboto Black"/>
            </a:endParaRPr>
          </a:p>
        </p:txBody>
      </p:sp>
      <p:sp>
        <p:nvSpPr>
          <p:cNvPr id="97" name="Google Shape;97;p14"/>
          <p:cNvSpPr txBox="1"/>
          <p:nvPr/>
        </p:nvSpPr>
        <p:spPr>
          <a:xfrm>
            <a:off x="6619153" y="1762267"/>
            <a:ext cx="2215200" cy="35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C9DD"/>
                </a:solidFill>
                <a:latin typeface="Roboto Black"/>
                <a:ea typeface="Roboto Black"/>
                <a:cs typeface="Roboto Black"/>
                <a:sym typeface="Roboto Black"/>
              </a:rPr>
              <a:t>P H A S E   3</a:t>
            </a:r>
            <a:endParaRPr sz="1100" b="0" i="0" u="none" strike="noStrike" cap="none">
              <a:solidFill>
                <a:srgbClr val="00C9DD"/>
              </a:solidFill>
              <a:latin typeface="Roboto Black"/>
              <a:ea typeface="Roboto Black"/>
              <a:cs typeface="Roboto Black"/>
              <a:sym typeface="Roboto Black"/>
            </a:endParaRPr>
          </a:p>
        </p:txBody>
      </p:sp>
      <p:pic>
        <p:nvPicPr>
          <p:cNvPr id="98" name="Google Shape;98;p14"/>
          <p:cNvPicPr preferRelativeResize="0"/>
          <p:nvPr/>
        </p:nvPicPr>
        <p:blipFill rotWithShape="1">
          <a:blip r:embed="rId3">
            <a:alphaModFix amt="28000"/>
          </a:blip>
          <a:srcRect/>
          <a:stretch/>
        </p:blipFill>
        <p:spPr>
          <a:xfrm>
            <a:off x="2783832" y="1761232"/>
            <a:ext cx="583675" cy="690500"/>
          </a:xfrm>
          <a:prstGeom prst="rect">
            <a:avLst/>
          </a:prstGeom>
          <a:noFill/>
          <a:ln>
            <a:noFill/>
          </a:ln>
        </p:spPr>
      </p:pic>
      <p:cxnSp>
        <p:nvCxnSpPr>
          <p:cNvPr id="99" name="Google Shape;99;p14"/>
          <p:cNvCxnSpPr/>
          <p:nvPr/>
        </p:nvCxnSpPr>
        <p:spPr>
          <a:xfrm>
            <a:off x="597159" y="2106475"/>
            <a:ext cx="2040600" cy="0"/>
          </a:xfrm>
          <a:prstGeom prst="straightConnector1">
            <a:avLst/>
          </a:prstGeom>
          <a:noFill/>
          <a:ln w="9525" cap="flat" cmpd="sng">
            <a:solidFill>
              <a:srgbClr val="00C9DD"/>
            </a:solidFill>
            <a:prstDash val="solid"/>
            <a:round/>
            <a:headEnd type="none" w="sm" len="sm"/>
            <a:tailEnd type="none" w="sm" len="sm"/>
          </a:ln>
        </p:spPr>
      </p:cxnSp>
      <p:cxnSp>
        <p:nvCxnSpPr>
          <p:cNvPr id="100" name="Google Shape;100;p14"/>
          <p:cNvCxnSpPr/>
          <p:nvPr/>
        </p:nvCxnSpPr>
        <p:spPr>
          <a:xfrm>
            <a:off x="3602036" y="2106475"/>
            <a:ext cx="2040600" cy="0"/>
          </a:xfrm>
          <a:prstGeom prst="straightConnector1">
            <a:avLst/>
          </a:prstGeom>
          <a:noFill/>
          <a:ln w="9525" cap="flat" cmpd="sng">
            <a:solidFill>
              <a:srgbClr val="00C9DD"/>
            </a:solidFill>
            <a:prstDash val="solid"/>
            <a:round/>
            <a:headEnd type="none" w="sm" len="sm"/>
            <a:tailEnd type="none" w="sm" len="sm"/>
          </a:ln>
        </p:spPr>
      </p:cxnSp>
      <p:cxnSp>
        <p:nvCxnSpPr>
          <p:cNvPr id="101" name="Google Shape;101;p14"/>
          <p:cNvCxnSpPr/>
          <p:nvPr/>
        </p:nvCxnSpPr>
        <p:spPr>
          <a:xfrm>
            <a:off x="6726236" y="2106475"/>
            <a:ext cx="2040600" cy="0"/>
          </a:xfrm>
          <a:prstGeom prst="straightConnector1">
            <a:avLst/>
          </a:prstGeom>
          <a:noFill/>
          <a:ln w="9525" cap="flat" cmpd="sng">
            <a:solidFill>
              <a:srgbClr val="00C9DD"/>
            </a:solidFill>
            <a:prstDash val="solid"/>
            <a:round/>
            <a:headEnd type="none" w="sm" len="sm"/>
            <a:tailEnd type="none" w="sm" len="sm"/>
          </a:ln>
        </p:spPr>
      </p:cxnSp>
      <p:pic>
        <p:nvPicPr>
          <p:cNvPr id="102" name="Google Shape;102;p14"/>
          <p:cNvPicPr preferRelativeResize="0"/>
          <p:nvPr/>
        </p:nvPicPr>
        <p:blipFill rotWithShape="1">
          <a:blip r:embed="rId4">
            <a:alphaModFix amt="29000"/>
          </a:blip>
          <a:srcRect/>
          <a:stretch/>
        </p:blipFill>
        <p:spPr>
          <a:xfrm>
            <a:off x="5920236" y="1761232"/>
            <a:ext cx="583675" cy="690500"/>
          </a:xfrm>
          <a:prstGeom prst="rect">
            <a:avLst/>
          </a:prstGeom>
          <a:noFill/>
          <a:ln>
            <a:noFill/>
          </a:ln>
        </p:spPr>
      </p:pic>
      <p:sp>
        <p:nvSpPr>
          <p:cNvPr id="103" name="Google Shape;103;p14"/>
          <p:cNvSpPr txBox="1"/>
          <p:nvPr/>
        </p:nvSpPr>
        <p:spPr>
          <a:xfrm>
            <a:off x="514764" y="2486700"/>
            <a:ext cx="1995600" cy="177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Title of Phase One Goes Here</a:t>
            </a:r>
            <a:endParaRPr sz="1600" b="1" i="0" u="none" strike="noStrike" cap="none">
              <a:solidFill>
                <a:srgbClr val="0E2539"/>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100"/>
              <a:buFont typeface="Arial"/>
              <a:buNone/>
            </a:pPr>
            <a:endParaRPr sz="1100" b="0" i="0" u="none" strike="noStrike" cap="none">
              <a:solidFill>
                <a:srgbClr val="0E2539"/>
              </a:solidFill>
              <a:latin typeface="Roboto Light"/>
              <a:ea typeface="Roboto Light"/>
              <a:cs typeface="Roboto Light"/>
              <a:sym typeface="Roboto Light"/>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E2539"/>
                </a:solidFill>
                <a:latin typeface="Roboto Light"/>
                <a:ea typeface="Roboto Light"/>
                <a:cs typeface="Roboto Light"/>
                <a:sym typeface="Roboto Light"/>
              </a:rPr>
              <a:t>Details about section one, but not too many.</a:t>
            </a:r>
            <a:endParaRPr sz="1100" b="0" i="0" u="none" strike="noStrike" cap="none">
              <a:solidFill>
                <a:srgbClr val="0E2539"/>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E2539"/>
              </a:solidFill>
              <a:latin typeface="Roboto"/>
              <a:ea typeface="Roboto"/>
              <a:cs typeface="Roboto"/>
              <a:sym typeface="Roboto"/>
            </a:endParaRPr>
          </a:p>
        </p:txBody>
      </p:sp>
      <p:sp>
        <p:nvSpPr>
          <p:cNvPr id="104" name="Google Shape;104;p14"/>
          <p:cNvSpPr txBox="1"/>
          <p:nvPr/>
        </p:nvSpPr>
        <p:spPr>
          <a:xfrm>
            <a:off x="3513603" y="2486700"/>
            <a:ext cx="2062500" cy="177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Title of Phase Two Goes Here</a:t>
            </a:r>
            <a:endParaRPr sz="1600" b="1" i="0" u="none" strike="noStrike" cap="none">
              <a:solidFill>
                <a:srgbClr val="0E2539"/>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100"/>
              <a:buFont typeface="Arial"/>
              <a:buNone/>
            </a:pPr>
            <a:endParaRPr sz="1100" b="0" i="0" u="none" strike="noStrike" cap="none">
              <a:solidFill>
                <a:srgbClr val="0E2539"/>
              </a:solidFill>
              <a:latin typeface="Roboto Light"/>
              <a:ea typeface="Roboto Light"/>
              <a:cs typeface="Roboto Light"/>
              <a:sym typeface="Roboto Light"/>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E2539"/>
                </a:solidFill>
                <a:latin typeface="Roboto Light"/>
                <a:ea typeface="Roboto Light"/>
                <a:cs typeface="Roboto Light"/>
                <a:sym typeface="Roboto Light"/>
              </a:rPr>
              <a:t>Details about section two, but not too many.</a:t>
            </a:r>
            <a:endParaRPr sz="1100" b="0" i="0" u="none" strike="noStrike" cap="none">
              <a:solidFill>
                <a:srgbClr val="0E2539"/>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E2539"/>
              </a:solidFill>
              <a:latin typeface="Roboto"/>
              <a:ea typeface="Roboto"/>
              <a:cs typeface="Roboto"/>
              <a:sym typeface="Roboto"/>
            </a:endParaRPr>
          </a:p>
        </p:txBody>
      </p:sp>
      <p:sp>
        <p:nvSpPr>
          <p:cNvPr id="105" name="Google Shape;105;p14"/>
          <p:cNvSpPr txBox="1"/>
          <p:nvPr/>
        </p:nvSpPr>
        <p:spPr>
          <a:xfrm>
            <a:off x="6629403" y="2486700"/>
            <a:ext cx="2107800" cy="177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Title of Phase Three Goes Here</a:t>
            </a:r>
            <a:endParaRPr sz="1600" b="1" i="0" u="none" strike="noStrike" cap="none">
              <a:solidFill>
                <a:srgbClr val="0E2539"/>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100"/>
              <a:buFont typeface="Arial"/>
              <a:buNone/>
            </a:pPr>
            <a:endParaRPr sz="1100" b="0" i="0" u="none" strike="noStrike" cap="none">
              <a:solidFill>
                <a:srgbClr val="0E2539"/>
              </a:solidFill>
              <a:latin typeface="Roboto Light"/>
              <a:ea typeface="Roboto Light"/>
              <a:cs typeface="Roboto Light"/>
              <a:sym typeface="Roboto Light"/>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E2539"/>
                </a:solidFill>
                <a:latin typeface="Roboto Light"/>
                <a:ea typeface="Roboto Light"/>
                <a:cs typeface="Roboto Light"/>
                <a:sym typeface="Roboto Light"/>
              </a:rPr>
              <a:t>Details about section three, but not too many.</a:t>
            </a:r>
            <a:endParaRPr sz="1100" b="0" i="0" u="none" strike="noStrike" cap="none">
              <a:solidFill>
                <a:srgbClr val="0E2539"/>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E2539"/>
              </a:solidFill>
              <a:latin typeface="Roboto"/>
              <a:ea typeface="Roboto"/>
              <a:cs typeface="Roboto"/>
              <a:sym typeface="Roboto"/>
            </a:endParaRPr>
          </a:p>
        </p:txBody>
      </p:sp>
      <p:sp>
        <p:nvSpPr>
          <p:cNvPr id="106" name="Google Shape;106;p14"/>
          <p:cNvSpPr txBox="1"/>
          <p:nvPr/>
        </p:nvSpPr>
        <p:spPr>
          <a:xfrm>
            <a:off x="466725" y="302725"/>
            <a:ext cx="6562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Flow From One Thing to Another</a:t>
            </a:r>
            <a:endParaRPr sz="3000" b="0" i="0" u="none" strike="noStrike" cap="none">
              <a:solidFill>
                <a:srgbClr val="0E2539"/>
              </a:solidFill>
              <a:latin typeface="Roboto Thin"/>
              <a:ea typeface="Roboto Thin"/>
              <a:cs typeface="Roboto Thin"/>
              <a:sym typeface="Roboto Thi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15"/>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 name="Google Shape;109;p15"/>
          <p:cNvPicPr preferRelativeResize="0"/>
          <p:nvPr/>
        </p:nvPicPr>
        <p:blipFill rotWithShape="1">
          <a:blip r:embed="rId2">
            <a:alphaModFix/>
          </a:blip>
          <a:srcRect/>
          <a:stretch/>
        </p:blipFill>
        <p:spPr>
          <a:xfrm>
            <a:off x="5805300" y="3056776"/>
            <a:ext cx="687150" cy="645028"/>
          </a:xfrm>
          <a:prstGeom prst="rect">
            <a:avLst/>
          </a:prstGeom>
          <a:noFill/>
          <a:ln>
            <a:noFill/>
          </a:ln>
        </p:spPr>
      </p:pic>
      <p:sp>
        <p:nvSpPr>
          <p:cNvPr id="110" name="Google Shape;110;p15"/>
          <p:cNvSpPr txBox="1"/>
          <p:nvPr/>
        </p:nvSpPr>
        <p:spPr>
          <a:xfrm>
            <a:off x="4352925" y="2194376"/>
            <a:ext cx="3140400" cy="80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E2539"/>
                </a:solidFill>
                <a:latin typeface="Roboto Thin"/>
                <a:ea typeface="Roboto Thin"/>
                <a:cs typeface="Roboto Thin"/>
                <a:sym typeface="Roboto Thin"/>
              </a:rPr>
              <a:t>Thanks.</a:t>
            </a:r>
            <a:endParaRPr sz="4800" b="0" i="0" u="none" strike="noStrike" cap="none">
              <a:solidFill>
                <a:srgbClr val="0E2539"/>
              </a:solidFill>
              <a:latin typeface="Roboto Thin"/>
              <a:ea typeface="Roboto Thin"/>
              <a:cs typeface="Roboto Thin"/>
              <a:sym typeface="Roboto Thi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11"/>
        <p:cNvGrpSpPr/>
        <p:nvPr/>
      </p:nvGrpSpPr>
      <p:grpSpPr>
        <a:xfrm>
          <a:off x="0" y="0"/>
          <a:ext cx="0" cy="0"/>
          <a:chOff x="0" y="0"/>
          <a:chExt cx="0" cy="0"/>
        </a:xfrm>
      </p:grpSpPr>
      <p:pic>
        <p:nvPicPr>
          <p:cNvPr id="112" name="Google Shape;112;p16"/>
          <p:cNvPicPr preferRelativeResize="0"/>
          <p:nvPr/>
        </p:nvPicPr>
        <p:blipFill rotWithShape="1">
          <a:blip r:embed="rId2">
            <a:alphaModFix/>
          </a:blip>
          <a:srcRect/>
          <a:stretch/>
        </p:blipFill>
        <p:spPr>
          <a:xfrm>
            <a:off x="0" y="15"/>
            <a:ext cx="9144001" cy="5150638"/>
          </a:xfrm>
          <a:prstGeom prst="rect">
            <a:avLst/>
          </a:prstGeom>
          <a:noFill/>
          <a:ln>
            <a:noFill/>
          </a:ln>
        </p:spPr>
      </p:pic>
      <p:sp>
        <p:nvSpPr>
          <p:cNvPr id="113" name="Google Shape;113;p16"/>
          <p:cNvSpPr txBox="1"/>
          <p:nvPr/>
        </p:nvSpPr>
        <p:spPr>
          <a:xfrm>
            <a:off x="311708" y="510809"/>
            <a:ext cx="8520600" cy="2052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rgbClr val="51C8E9"/>
                </a:solidFill>
                <a:latin typeface="Roboto"/>
                <a:ea typeface="Roboto"/>
                <a:cs typeface="Roboto"/>
                <a:sym typeface="Roboto"/>
              </a:rPr>
              <a:t>Join the Alliance!</a:t>
            </a:r>
            <a:endParaRPr sz="4800" b="0" i="0" u="none" strike="noStrike" cap="none">
              <a:solidFill>
                <a:srgbClr val="51C8E9"/>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rgbClr val="0E2539"/>
                </a:solidFill>
                <a:latin typeface="Open Sans"/>
                <a:ea typeface="Open Sans"/>
                <a:cs typeface="Open Sans"/>
                <a:sym typeface="Open Sans"/>
              </a:rPr>
              <a:t>https://kesselrun.af.mil</a:t>
            </a:r>
            <a:endParaRPr sz="3600" b="1" i="0" u="none" strike="noStrike" cap="none">
              <a:solidFill>
                <a:srgbClr val="0E2539"/>
              </a:solidFill>
              <a:latin typeface="Open Sans"/>
              <a:ea typeface="Open Sans"/>
              <a:cs typeface="Open Sans"/>
              <a:sym typeface="Open Sans"/>
            </a:endParaRPr>
          </a:p>
        </p:txBody>
      </p:sp>
      <p:cxnSp>
        <p:nvCxnSpPr>
          <p:cNvPr id="114" name="Google Shape;114;p16"/>
          <p:cNvCxnSpPr/>
          <p:nvPr/>
        </p:nvCxnSpPr>
        <p:spPr>
          <a:xfrm>
            <a:off x="2533650" y="2490384"/>
            <a:ext cx="4152900" cy="0"/>
          </a:xfrm>
          <a:prstGeom prst="straightConnector1">
            <a:avLst/>
          </a:prstGeom>
          <a:noFill/>
          <a:ln w="9525" cap="flat" cmpd="sng">
            <a:solidFill>
              <a:srgbClr val="0E2539"/>
            </a:solidFill>
            <a:prstDash val="solid"/>
            <a:round/>
            <a:headEnd type="none" w="sm" len="sm"/>
            <a:tailEnd type="none" w="sm" len="sm"/>
          </a:ln>
        </p:spPr>
      </p:cxnSp>
      <p:pic>
        <p:nvPicPr>
          <p:cNvPr id="115" name="Google Shape;115;p16"/>
          <p:cNvPicPr preferRelativeResize="0"/>
          <p:nvPr/>
        </p:nvPicPr>
        <p:blipFill rotWithShape="1">
          <a:blip r:embed="rId3">
            <a:alphaModFix/>
          </a:blip>
          <a:srcRect/>
          <a:stretch/>
        </p:blipFill>
        <p:spPr>
          <a:xfrm>
            <a:off x="2674500" y="2592168"/>
            <a:ext cx="3871212" cy="643175"/>
          </a:xfrm>
          <a:prstGeom prst="rect">
            <a:avLst/>
          </a:prstGeom>
          <a:noFill/>
          <a:ln>
            <a:noFill/>
          </a:ln>
        </p:spPr>
      </p:pic>
      <p:sp>
        <p:nvSpPr>
          <p:cNvPr id="116" name="Google Shape;116;p16"/>
          <p:cNvSpPr txBox="1"/>
          <p:nvPr/>
        </p:nvSpPr>
        <p:spPr>
          <a:xfrm>
            <a:off x="3453000" y="3281609"/>
            <a:ext cx="2332800" cy="32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E2539"/>
                </a:solidFill>
                <a:latin typeface="Open Sans"/>
                <a:ea typeface="Open Sans"/>
                <a:cs typeface="Open Sans"/>
                <a:sym typeface="Open Sans"/>
              </a:rPr>
              <a:t>Code. Deploy.</a:t>
            </a:r>
            <a:r>
              <a:rPr lang="en" sz="1800" b="0" i="0" u="none" strike="noStrike" cap="none">
                <a:solidFill>
                  <a:srgbClr val="000000"/>
                </a:solidFill>
                <a:latin typeface="Open Sans"/>
                <a:ea typeface="Open Sans"/>
                <a:cs typeface="Open Sans"/>
                <a:sym typeface="Open Sans"/>
              </a:rPr>
              <a:t> </a:t>
            </a:r>
            <a:r>
              <a:rPr lang="en" sz="1800" b="0" i="0" u="none" strike="noStrike" cap="none">
                <a:solidFill>
                  <a:srgbClr val="58C3DC"/>
                </a:solidFill>
                <a:latin typeface="Open Sans"/>
                <a:ea typeface="Open Sans"/>
                <a:cs typeface="Open Sans"/>
                <a:sym typeface="Open Sans"/>
              </a:rPr>
              <a:t>Win.</a:t>
            </a:r>
            <a:endParaRPr sz="1800" b="0" i="0" u="none" strike="noStrike" cap="none">
              <a:solidFill>
                <a:srgbClr val="58C3DC"/>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3"/>
        <p:cNvGrpSpPr/>
        <p:nvPr/>
      </p:nvGrpSpPr>
      <p:grpSpPr>
        <a:xfrm>
          <a:off x="0" y="0"/>
          <a:ext cx="0" cy="0"/>
          <a:chOff x="0" y="0"/>
          <a:chExt cx="0" cy="0"/>
        </a:xfrm>
      </p:grpSpPr>
      <p:sp>
        <p:nvSpPr>
          <p:cNvPr id="24" name="Google Shape;24;p5"/>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 name="Google Shape;25;p5"/>
          <p:cNvPicPr preferRelativeResize="0"/>
          <p:nvPr/>
        </p:nvPicPr>
        <p:blipFill rotWithShape="1">
          <a:blip r:embed="rId2">
            <a:alphaModFix/>
          </a:blip>
          <a:srcRect/>
          <a:stretch/>
        </p:blipFill>
        <p:spPr>
          <a:xfrm>
            <a:off x="8296189" y="4362731"/>
            <a:ext cx="610666" cy="573225"/>
          </a:xfrm>
          <a:prstGeom prst="rect">
            <a:avLst/>
          </a:prstGeom>
          <a:noFill/>
          <a:ln>
            <a:noFill/>
          </a:ln>
        </p:spPr>
      </p:pic>
      <p:sp>
        <p:nvSpPr>
          <p:cNvPr id="26" name="Google Shape;26;p5"/>
          <p:cNvSpPr txBox="1"/>
          <p:nvPr/>
        </p:nvSpPr>
        <p:spPr>
          <a:xfrm>
            <a:off x="1217275" y="1464651"/>
            <a:ext cx="6614100" cy="2744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en" sz="4000" b="0" i="0" u="none" strike="noStrike" cap="none">
                <a:solidFill>
                  <a:srgbClr val="0E2539"/>
                </a:solidFill>
                <a:latin typeface="Roboto Thin"/>
                <a:ea typeface="Roboto Thin"/>
                <a:cs typeface="Roboto Thin"/>
                <a:sym typeface="Roboto Thin"/>
              </a:rPr>
              <a:t>Here’s a quote with a </a:t>
            </a:r>
            <a:r>
              <a:rPr lang="en" sz="4000" b="0" i="0" u="none" strike="noStrike" cap="none">
                <a:solidFill>
                  <a:srgbClr val="51C8E9"/>
                </a:solidFill>
                <a:latin typeface="Roboto Light"/>
                <a:ea typeface="Roboto Light"/>
                <a:cs typeface="Roboto Light"/>
                <a:sym typeface="Roboto Light"/>
              </a:rPr>
              <a:t>photograph</a:t>
            </a:r>
            <a:r>
              <a:rPr lang="en" sz="4000" b="0" i="0" u="none" strike="noStrike" cap="none">
                <a:solidFill>
                  <a:srgbClr val="0E2539"/>
                </a:solidFill>
                <a:latin typeface="Roboto Thin"/>
                <a:ea typeface="Roboto Thin"/>
                <a:cs typeface="Roboto Thin"/>
                <a:sym typeface="Roboto Thin"/>
              </a:rPr>
              <a:t> in the background.</a:t>
            </a:r>
            <a:endParaRPr sz="4000" b="0" i="0" u="none" strike="noStrike" cap="none">
              <a:solidFill>
                <a:srgbClr val="0E2539"/>
              </a:solidFill>
              <a:latin typeface="Roboto Thin"/>
              <a:ea typeface="Roboto Thin"/>
              <a:cs typeface="Roboto Thin"/>
              <a:sym typeface="Roboto Thin"/>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a:solidFill>
                <a:srgbClr val="00C9DD"/>
              </a:solidFill>
              <a:latin typeface="Roboto Thin"/>
              <a:ea typeface="Roboto Thin"/>
              <a:cs typeface="Roboto Thin"/>
              <a:sym typeface="Roboto Thin"/>
            </a:endParaRPr>
          </a:p>
          <a:p>
            <a:pPr marL="0" marR="0" lvl="0" indent="0" algn="r" rtl="0">
              <a:lnSpc>
                <a:spcPct val="100000"/>
              </a:lnSpc>
              <a:spcBef>
                <a:spcPts val="0"/>
              </a:spcBef>
              <a:spcAft>
                <a:spcPts val="0"/>
              </a:spcAft>
              <a:buClr>
                <a:srgbClr val="000000"/>
              </a:buClr>
              <a:buSzPts val="1800"/>
              <a:buFont typeface="Arial"/>
              <a:buNone/>
            </a:pPr>
            <a:r>
              <a:rPr lang="en" sz="1800" b="0" i="0" u="none" strike="noStrike" cap="none">
                <a:solidFill>
                  <a:srgbClr val="0E2539"/>
                </a:solidFill>
                <a:latin typeface="Roboto Thin"/>
                <a:ea typeface="Roboto Thin"/>
                <a:cs typeface="Roboto Thin"/>
                <a:sym typeface="Roboto Thin"/>
              </a:rPr>
              <a:t>—</a:t>
            </a:r>
            <a:r>
              <a:rPr lang="en" sz="1800" b="0" i="0" u="none" strike="noStrike" cap="none">
                <a:solidFill>
                  <a:srgbClr val="00C9DD"/>
                </a:solidFill>
                <a:latin typeface="Roboto Black"/>
                <a:ea typeface="Roboto Black"/>
                <a:cs typeface="Roboto Black"/>
                <a:sym typeface="Roboto Black"/>
              </a:rPr>
              <a:t>Name of the Person </a:t>
            </a:r>
            <a:r>
              <a:rPr lang="en" sz="1800" b="0" i="0" u="none" strike="noStrike" cap="none">
                <a:solidFill>
                  <a:srgbClr val="0E2539"/>
                </a:solidFill>
                <a:latin typeface="Roboto Black"/>
                <a:ea typeface="Roboto Black"/>
                <a:cs typeface="Roboto Black"/>
                <a:sym typeface="Roboto Black"/>
              </a:rPr>
              <a:t> </a:t>
            </a:r>
            <a:r>
              <a:rPr lang="en" sz="1800" b="0" i="0" u="none" strike="noStrike" cap="none">
                <a:solidFill>
                  <a:srgbClr val="0E2539"/>
                </a:solidFill>
                <a:latin typeface="Roboto Light"/>
                <a:ea typeface="Roboto Light"/>
                <a:cs typeface="Roboto Light"/>
                <a:sym typeface="Roboto Light"/>
              </a:rPr>
              <a:t>Their Title</a:t>
            </a:r>
            <a:endParaRPr sz="1800" b="0" i="0" u="none" strike="noStrike" cap="none">
              <a:solidFill>
                <a:srgbClr val="0E2539"/>
              </a:solidFill>
              <a:latin typeface="Roboto Light"/>
              <a:ea typeface="Roboto Light"/>
              <a:cs typeface="Roboto Light"/>
              <a:sym typeface="Roboto Light"/>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p:txBody>
      </p:sp>
      <p:sp>
        <p:nvSpPr>
          <p:cNvPr id="27" name="Google Shape;27;p5"/>
          <p:cNvSpPr txBox="1"/>
          <p:nvPr/>
        </p:nvSpPr>
        <p:spPr>
          <a:xfrm>
            <a:off x="3048975" y="647750"/>
            <a:ext cx="903300" cy="81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600"/>
              <a:buFont typeface="Arial"/>
              <a:buNone/>
            </a:pPr>
            <a:r>
              <a:rPr lang="en" sz="9600" b="0" i="0" u="none" strike="noStrike" cap="none">
                <a:solidFill>
                  <a:srgbClr val="00C9DD"/>
                </a:solidFill>
                <a:latin typeface="Roboto Black"/>
                <a:ea typeface="Roboto Black"/>
                <a:cs typeface="Roboto Black"/>
                <a:sym typeface="Roboto Black"/>
              </a:rPr>
              <a:t>“</a:t>
            </a:r>
            <a:endParaRPr sz="1400" b="0" i="0" u="none" strike="noStrike" cap="none">
              <a:solidFill>
                <a:srgbClr val="00C9DD"/>
              </a:solidFill>
              <a:latin typeface="Arial"/>
              <a:ea typeface="Arial"/>
              <a:cs typeface="Arial"/>
              <a:sym typeface="Arial"/>
            </a:endParaRPr>
          </a:p>
        </p:txBody>
      </p:sp>
      <p:pic>
        <p:nvPicPr>
          <p:cNvPr id="28" name="Google Shape;28;p5"/>
          <p:cNvPicPr preferRelativeResize="0"/>
          <p:nvPr/>
        </p:nvPicPr>
        <p:blipFill rotWithShape="1">
          <a:blip r:embed="rId3">
            <a:alphaModFix amt="8000"/>
          </a:blip>
          <a:srcRect/>
          <a:stretch/>
        </p:blipFill>
        <p:spPr>
          <a:xfrm>
            <a:off x="0" y="0"/>
            <a:ext cx="9144000" cy="51891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1 1">
  <p:cSld name="TITLE_AND_BODY_1_1">
    <p:spTree>
      <p:nvGrpSpPr>
        <p:cNvPr id="1" name="Shape 29"/>
        <p:cNvGrpSpPr/>
        <p:nvPr/>
      </p:nvGrpSpPr>
      <p:grpSpPr>
        <a:xfrm>
          <a:off x="0" y="0"/>
          <a:ext cx="0" cy="0"/>
          <a:chOff x="0" y="0"/>
          <a:chExt cx="0" cy="0"/>
        </a:xfrm>
      </p:grpSpPr>
      <p:sp>
        <p:nvSpPr>
          <p:cNvPr id="30" name="Google Shape;30;p6"/>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 name="Google Shape;31;p6"/>
          <p:cNvPicPr preferRelativeResize="0"/>
          <p:nvPr/>
        </p:nvPicPr>
        <p:blipFill rotWithShape="1">
          <a:blip r:embed="rId2">
            <a:alphaModFix/>
          </a:blip>
          <a:srcRect/>
          <a:stretch/>
        </p:blipFill>
        <p:spPr>
          <a:xfrm>
            <a:off x="8296189" y="4362731"/>
            <a:ext cx="610666" cy="573225"/>
          </a:xfrm>
          <a:prstGeom prst="rect">
            <a:avLst/>
          </a:prstGeom>
          <a:noFill/>
          <a:ln>
            <a:noFill/>
          </a:ln>
        </p:spPr>
      </p:pic>
      <p:sp>
        <p:nvSpPr>
          <p:cNvPr id="32" name="Google Shape;32;p6"/>
          <p:cNvSpPr txBox="1"/>
          <p:nvPr/>
        </p:nvSpPr>
        <p:spPr>
          <a:xfrm>
            <a:off x="1217275" y="1464651"/>
            <a:ext cx="6614100" cy="274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4000" b="0" i="0" u="none" strike="noStrike" cap="none">
                <a:solidFill>
                  <a:srgbClr val="0E2539"/>
                </a:solidFill>
                <a:latin typeface="Roboto Thin"/>
                <a:ea typeface="Roboto Thin"/>
                <a:cs typeface="Roboto Thin"/>
                <a:sym typeface="Roboto Thin"/>
              </a:rPr>
              <a:t>Continuously deliver war-winning software our Airmen</a:t>
            </a:r>
            <a:r>
              <a:rPr lang="en" sz="4000" b="0" i="0" u="none" strike="noStrike" cap="none">
                <a:solidFill>
                  <a:schemeClr val="lt1"/>
                </a:solidFill>
                <a:latin typeface="Roboto Thin"/>
                <a:ea typeface="Roboto Thin"/>
                <a:cs typeface="Roboto Thin"/>
                <a:sym typeface="Roboto Thin"/>
              </a:rPr>
              <a:t> </a:t>
            </a:r>
            <a:r>
              <a:rPr lang="en" sz="4000" b="0" i="0" u="none" strike="noStrike" cap="none">
                <a:solidFill>
                  <a:srgbClr val="00C9DD"/>
                </a:solidFill>
                <a:latin typeface="Roboto Light"/>
                <a:ea typeface="Roboto Light"/>
                <a:cs typeface="Roboto Light"/>
                <a:sym typeface="Roboto Light"/>
              </a:rPr>
              <a:t>love.</a:t>
            </a:r>
            <a:endParaRPr sz="4000" b="0" i="0" u="none" strike="noStrike" cap="none">
              <a:solidFill>
                <a:srgbClr val="0E2539"/>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C9DD"/>
              </a:solidFill>
              <a:latin typeface="Roboto Thin"/>
              <a:ea typeface="Roboto Thin"/>
              <a:cs typeface="Roboto Thin"/>
              <a:sym typeface="Roboto Th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E2539"/>
              </a:solidFill>
              <a:latin typeface="Roboto Light"/>
              <a:ea typeface="Roboto Light"/>
              <a:cs typeface="Roboto Light"/>
              <a:sym typeface="Roboto Light"/>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p:txBody>
      </p:sp>
      <p:pic>
        <p:nvPicPr>
          <p:cNvPr id="33" name="Google Shape;33;p6"/>
          <p:cNvPicPr preferRelativeResize="0"/>
          <p:nvPr/>
        </p:nvPicPr>
        <p:blipFill rotWithShape="1">
          <a:blip r:embed="rId3">
            <a:alphaModFix/>
          </a:blip>
          <a:srcRect/>
          <a:stretch/>
        </p:blipFill>
        <p:spPr>
          <a:xfrm>
            <a:off x="5" y="1674987"/>
            <a:ext cx="970700" cy="369350"/>
          </a:xfrm>
          <a:prstGeom prst="rect">
            <a:avLst/>
          </a:prstGeom>
          <a:noFill/>
          <a:ln>
            <a:noFill/>
          </a:ln>
        </p:spPr>
      </p:pic>
      <p:sp>
        <p:nvSpPr>
          <p:cNvPr id="34" name="Google Shape;34;p6"/>
          <p:cNvSpPr txBox="1"/>
          <p:nvPr/>
        </p:nvSpPr>
        <p:spPr>
          <a:xfrm>
            <a:off x="1243852" y="1106562"/>
            <a:ext cx="47334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C9DD"/>
                </a:solidFill>
                <a:latin typeface="Roboto Black"/>
                <a:ea typeface="Roboto Black"/>
                <a:cs typeface="Roboto Black"/>
                <a:sym typeface="Roboto Black"/>
              </a:rPr>
              <a:t>S T A T E M E N T    L A B E L</a:t>
            </a:r>
            <a:endParaRPr sz="1400" b="0" i="0" u="none" strike="noStrike" cap="none">
              <a:solidFill>
                <a:srgbClr val="00C9DD"/>
              </a:solidFill>
              <a:latin typeface="Roboto Black"/>
              <a:ea typeface="Roboto Black"/>
              <a:cs typeface="Roboto Black"/>
              <a:sym typeface="Roboto Black"/>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1 1">
  <p:cSld name="TITLE_AND_BODY_1_1_1">
    <p:spTree>
      <p:nvGrpSpPr>
        <p:cNvPr id="1" name="Shape 35"/>
        <p:cNvGrpSpPr/>
        <p:nvPr/>
      </p:nvGrpSpPr>
      <p:grpSpPr>
        <a:xfrm>
          <a:off x="0" y="0"/>
          <a:ext cx="0" cy="0"/>
          <a:chOff x="0" y="0"/>
          <a:chExt cx="0" cy="0"/>
        </a:xfrm>
      </p:grpSpPr>
      <p:sp>
        <p:nvSpPr>
          <p:cNvPr id="36" name="Google Shape;36;p7"/>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 name="Google Shape;37;p7"/>
          <p:cNvPicPr preferRelativeResize="0"/>
          <p:nvPr/>
        </p:nvPicPr>
        <p:blipFill rotWithShape="1">
          <a:blip r:embed="rId2">
            <a:alphaModFix/>
          </a:blip>
          <a:srcRect/>
          <a:stretch/>
        </p:blipFill>
        <p:spPr>
          <a:xfrm>
            <a:off x="8296189" y="4362731"/>
            <a:ext cx="610666" cy="573225"/>
          </a:xfrm>
          <a:prstGeom prst="rect">
            <a:avLst/>
          </a:prstGeom>
          <a:noFill/>
          <a:ln>
            <a:noFill/>
          </a:ln>
        </p:spPr>
      </p:pic>
      <p:pic>
        <p:nvPicPr>
          <p:cNvPr id="38" name="Google Shape;38;p7"/>
          <p:cNvPicPr preferRelativeResize="0"/>
          <p:nvPr/>
        </p:nvPicPr>
        <p:blipFill rotWithShape="1">
          <a:blip r:embed="rId3">
            <a:alphaModFix amt="15000"/>
          </a:blip>
          <a:srcRect/>
          <a:stretch/>
        </p:blipFill>
        <p:spPr>
          <a:xfrm>
            <a:off x="0" y="-771516"/>
            <a:ext cx="9144000" cy="5915028"/>
          </a:xfrm>
          <a:prstGeom prst="rect">
            <a:avLst/>
          </a:prstGeom>
          <a:noFill/>
          <a:ln>
            <a:noFill/>
          </a:ln>
        </p:spPr>
      </p:pic>
      <p:sp>
        <p:nvSpPr>
          <p:cNvPr id="39" name="Google Shape;39;p7"/>
          <p:cNvSpPr txBox="1"/>
          <p:nvPr/>
        </p:nvSpPr>
        <p:spPr>
          <a:xfrm>
            <a:off x="1217275" y="2296625"/>
            <a:ext cx="6970500" cy="17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a:solidFill>
                  <a:srgbClr val="0E2539"/>
                </a:solidFill>
                <a:latin typeface="Roboto Thin"/>
                <a:ea typeface="Roboto Thin"/>
                <a:cs typeface="Roboto Thin"/>
                <a:sym typeface="Roboto Thin"/>
              </a:rPr>
              <a:t>That’s a </a:t>
            </a:r>
            <a:r>
              <a:rPr lang="en" sz="4000" b="0" i="0" u="none" strike="noStrike" cap="none">
                <a:solidFill>
                  <a:srgbClr val="00C9DD"/>
                </a:solidFill>
                <a:latin typeface="Roboto Light"/>
                <a:ea typeface="Roboto Light"/>
                <a:cs typeface="Roboto Light"/>
                <a:sym typeface="Roboto Light"/>
              </a:rPr>
              <a:t>pretty sweet</a:t>
            </a:r>
            <a:r>
              <a:rPr lang="en" sz="4000" b="0" i="0" u="none" strike="noStrike" cap="none">
                <a:solidFill>
                  <a:schemeClr val="lt1"/>
                </a:solidFill>
                <a:latin typeface="Roboto Thin"/>
                <a:ea typeface="Roboto Thin"/>
                <a:cs typeface="Roboto Thin"/>
                <a:sym typeface="Roboto Thin"/>
              </a:rPr>
              <a:t> </a:t>
            </a:r>
            <a:r>
              <a:rPr lang="en" sz="4000" b="0" i="0" u="none" strike="noStrike" cap="none">
                <a:solidFill>
                  <a:srgbClr val="0E2539"/>
                </a:solidFill>
                <a:latin typeface="Roboto Thin"/>
                <a:ea typeface="Roboto Thin"/>
                <a:cs typeface="Roboto Thin"/>
                <a:sym typeface="Roboto Thin"/>
              </a:rPr>
              <a:t>plane in the background.</a:t>
            </a:r>
            <a:endParaRPr sz="4000" b="0" i="0" u="none" strike="noStrike" cap="none">
              <a:solidFill>
                <a:srgbClr val="0E2539"/>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C9DD"/>
              </a:solidFill>
              <a:latin typeface="Roboto Thin"/>
              <a:ea typeface="Roboto Thin"/>
              <a:cs typeface="Roboto Thin"/>
              <a:sym typeface="Roboto Th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E2539"/>
              </a:solidFill>
              <a:latin typeface="Roboto Light"/>
              <a:ea typeface="Roboto Light"/>
              <a:cs typeface="Roboto Light"/>
              <a:sym typeface="Roboto Light"/>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p:txBody>
      </p:sp>
      <p:pic>
        <p:nvPicPr>
          <p:cNvPr id="40" name="Google Shape;40;p7"/>
          <p:cNvPicPr preferRelativeResize="0"/>
          <p:nvPr/>
        </p:nvPicPr>
        <p:blipFill rotWithShape="1">
          <a:blip r:embed="rId4">
            <a:alphaModFix/>
          </a:blip>
          <a:srcRect/>
          <a:stretch/>
        </p:blipFill>
        <p:spPr>
          <a:xfrm>
            <a:off x="5" y="2498412"/>
            <a:ext cx="970700" cy="369350"/>
          </a:xfrm>
          <a:prstGeom prst="rect">
            <a:avLst/>
          </a:prstGeom>
          <a:noFill/>
          <a:ln>
            <a:noFill/>
          </a:ln>
        </p:spPr>
      </p:pic>
      <p:sp>
        <p:nvSpPr>
          <p:cNvPr id="41" name="Google Shape;41;p7"/>
          <p:cNvSpPr txBox="1"/>
          <p:nvPr/>
        </p:nvSpPr>
        <p:spPr>
          <a:xfrm>
            <a:off x="1257127" y="1987287"/>
            <a:ext cx="47334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rgbClr val="00C9DD"/>
                </a:solidFill>
                <a:latin typeface="Roboto Black"/>
                <a:ea typeface="Roboto Black"/>
                <a:cs typeface="Roboto Black"/>
                <a:sym typeface="Roboto Black"/>
              </a:rPr>
              <a:t>S T A T E M E N T    W I T H    A    P H O T O</a:t>
            </a:r>
            <a:endParaRPr sz="1400" b="0" i="0" u="none" strike="noStrike" cap="none">
              <a:solidFill>
                <a:srgbClr val="00C9DD"/>
              </a:solidFill>
              <a:latin typeface="Roboto Black"/>
              <a:ea typeface="Roboto Black"/>
              <a:cs typeface="Roboto Black"/>
              <a:sym typeface="Roboto Black"/>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1 1 1">
  <p:cSld name="TITLE_AND_BODY_1_1_1_1">
    <p:spTree>
      <p:nvGrpSpPr>
        <p:cNvPr id="1" name="Shape 42"/>
        <p:cNvGrpSpPr/>
        <p:nvPr/>
      </p:nvGrpSpPr>
      <p:grpSpPr>
        <a:xfrm>
          <a:off x="0" y="0"/>
          <a:ext cx="0" cy="0"/>
          <a:chOff x="0" y="0"/>
          <a:chExt cx="0" cy="0"/>
        </a:xfrm>
      </p:grpSpPr>
      <p:sp>
        <p:nvSpPr>
          <p:cNvPr id="43" name="Google Shape;43;p8"/>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 name="Google Shape;44;p8"/>
          <p:cNvPicPr preferRelativeResize="0"/>
          <p:nvPr/>
        </p:nvPicPr>
        <p:blipFill rotWithShape="1">
          <a:blip r:embed="rId2">
            <a:alphaModFix amt="85000"/>
          </a:blip>
          <a:srcRect/>
          <a:stretch/>
        </p:blipFill>
        <p:spPr>
          <a:xfrm>
            <a:off x="2117700" y="-40450"/>
            <a:ext cx="9144000" cy="5197375"/>
          </a:xfrm>
          <a:prstGeom prst="rect">
            <a:avLst/>
          </a:prstGeom>
          <a:noFill/>
          <a:ln>
            <a:noFill/>
          </a:ln>
        </p:spPr>
      </p:pic>
      <p:pic>
        <p:nvPicPr>
          <p:cNvPr id="45" name="Google Shape;45;p8"/>
          <p:cNvPicPr preferRelativeResize="0"/>
          <p:nvPr/>
        </p:nvPicPr>
        <p:blipFill rotWithShape="1">
          <a:blip r:embed="rId3">
            <a:alphaModFix/>
          </a:blip>
          <a:srcRect/>
          <a:stretch/>
        </p:blipFill>
        <p:spPr>
          <a:xfrm>
            <a:off x="8296189" y="4362731"/>
            <a:ext cx="610666" cy="573225"/>
          </a:xfrm>
          <a:prstGeom prst="rect">
            <a:avLst/>
          </a:prstGeom>
          <a:noFill/>
          <a:ln>
            <a:noFill/>
          </a:ln>
        </p:spPr>
      </p:pic>
      <p:sp>
        <p:nvSpPr>
          <p:cNvPr id="46" name="Google Shape;46;p8"/>
          <p:cNvSpPr/>
          <p:nvPr/>
        </p:nvSpPr>
        <p:spPr>
          <a:xfrm>
            <a:off x="4775" y="-27025"/>
            <a:ext cx="7571925" cy="5183950"/>
          </a:xfrm>
          <a:custGeom>
            <a:avLst/>
            <a:gdLst/>
            <a:ahLst/>
            <a:cxnLst/>
            <a:rect l="l" t="t" r="r" b="b"/>
            <a:pathLst>
              <a:path w="302877" h="207358" extrusionOk="0">
                <a:moveTo>
                  <a:pt x="620" y="540"/>
                </a:moveTo>
                <a:lnTo>
                  <a:pt x="302877" y="0"/>
                </a:lnTo>
                <a:lnTo>
                  <a:pt x="145732" y="207358"/>
                </a:lnTo>
                <a:lnTo>
                  <a:pt x="0" y="207358"/>
                </a:lnTo>
                <a:close/>
              </a:path>
            </a:pathLst>
          </a:custGeom>
          <a:solidFill>
            <a:srgbClr val="FFFFFF"/>
          </a:solidFill>
          <a:ln>
            <a:noFill/>
          </a:ln>
        </p:spPr>
      </p:sp>
      <p:sp>
        <p:nvSpPr>
          <p:cNvPr id="47" name="Google Shape;47;p8"/>
          <p:cNvSpPr txBox="1"/>
          <p:nvPr/>
        </p:nvSpPr>
        <p:spPr>
          <a:xfrm>
            <a:off x="436177" y="1374087"/>
            <a:ext cx="47334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How to Use this Slide</a:t>
            </a:r>
            <a:endParaRPr sz="1400" b="0" i="0" u="none" strike="noStrike" cap="none">
              <a:solidFill>
                <a:srgbClr val="0E2539"/>
              </a:solidFill>
              <a:latin typeface="Roboto Black"/>
              <a:ea typeface="Roboto Black"/>
              <a:cs typeface="Roboto Black"/>
              <a:sym typeface="Roboto Black"/>
            </a:endParaRPr>
          </a:p>
        </p:txBody>
      </p:sp>
      <p:pic>
        <p:nvPicPr>
          <p:cNvPr id="48" name="Google Shape;48;p8"/>
          <p:cNvPicPr preferRelativeResize="0"/>
          <p:nvPr/>
        </p:nvPicPr>
        <p:blipFill rotWithShape="1">
          <a:blip r:embed="rId4">
            <a:alphaModFix/>
          </a:blip>
          <a:srcRect/>
          <a:stretch/>
        </p:blipFill>
        <p:spPr>
          <a:xfrm>
            <a:off x="0" y="1508760"/>
            <a:ext cx="436175" cy="165950"/>
          </a:xfrm>
          <a:prstGeom prst="rect">
            <a:avLst/>
          </a:prstGeom>
          <a:noFill/>
          <a:ln>
            <a:noFill/>
          </a:ln>
        </p:spPr>
      </p:pic>
      <p:sp>
        <p:nvSpPr>
          <p:cNvPr id="49" name="Google Shape;49;p8"/>
          <p:cNvSpPr txBox="1"/>
          <p:nvPr/>
        </p:nvSpPr>
        <p:spPr>
          <a:xfrm>
            <a:off x="436175" y="1809375"/>
            <a:ext cx="3613500" cy="2594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First, delete the photo of the super-sweet airplane. Then, find a photo you’d like to use, paste it into this page, then right-click it, and select </a:t>
            </a:r>
            <a:r>
              <a:rPr lang="en" sz="1200" b="1" i="0" u="none" strike="noStrike" cap="none">
                <a:solidFill>
                  <a:srgbClr val="00C9DD"/>
                </a:solidFill>
                <a:latin typeface="Roboto"/>
                <a:ea typeface="Roboto"/>
                <a:cs typeface="Roboto"/>
                <a:sym typeface="Roboto"/>
              </a:rPr>
              <a:t>order &gt; send to back.</a:t>
            </a:r>
            <a:endParaRPr sz="1200" b="1" i="0" u="none" strike="noStrike" cap="none">
              <a:solidFill>
                <a:srgbClr val="0E2539"/>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You will notice that the polygon mask is visible on top of your photo. Resize your image and position it so that when you select </a:t>
            </a:r>
            <a:r>
              <a:rPr lang="en" sz="1200" b="1" i="0" u="none" strike="noStrike" cap="none">
                <a:solidFill>
                  <a:srgbClr val="00C9DD"/>
                </a:solidFill>
                <a:latin typeface="Roboto"/>
                <a:ea typeface="Roboto"/>
                <a:cs typeface="Roboto"/>
                <a:sym typeface="Roboto"/>
              </a:rPr>
              <a:t>Present</a:t>
            </a:r>
            <a:r>
              <a:rPr lang="en" sz="1200" b="0" i="0" u="none" strike="noStrike" cap="none">
                <a:solidFill>
                  <a:srgbClr val="FFFFFF"/>
                </a:solidFill>
                <a:latin typeface="Roboto Light"/>
                <a:ea typeface="Roboto Light"/>
                <a:cs typeface="Roboto Light"/>
                <a:sym typeface="Roboto Light"/>
              </a:rPr>
              <a:t> </a:t>
            </a:r>
            <a:r>
              <a:rPr lang="en" sz="1200" b="0" i="0" u="none" strike="noStrike" cap="none">
                <a:solidFill>
                  <a:srgbClr val="0E2539"/>
                </a:solidFill>
                <a:latin typeface="Roboto Light"/>
                <a:ea typeface="Roboto Light"/>
                <a:cs typeface="Roboto Light"/>
                <a:sym typeface="Roboto Light"/>
              </a:rPr>
              <a:t>in the top right corner, your photo is sized and positioned correctly.</a:t>
            </a:r>
            <a:endParaRPr sz="1200" b="0" i="0" u="none" strike="noStrike" cap="none">
              <a:solidFill>
                <a:srgbClr val="0E2539"/>
              </a:solidFill>
              <a:latin typeface="Roboto Light"/>
              <a:ea typeface="Roboto Light"/>
              <a:cs typeface="Roboto Light"/>
              <a:sym typeface="Roboto Light"/>
            </a:endParaRPr>
          </a:p>
        </p:txBody>
      </p:sp>
      <p:sp>
        <p:nvSpPr>
          <p:cNvPr id="50" name="Google Shape;50;p8"/>
          <p:cNvSpPr txBox="1"/>
          <p:nvPr/>
        </p:nvSpPr>
        <p:spPr>
          <a:xfrm>
            <a:off x="436175" y="302725"/>
            <a:ext cx="62727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One Column Layout With a Photo</a:t>
            </a:r>
            <a:endParaRPr sz="3000" b="0" i="0" u="none" strike="noStrike" cap="none">
              <a:solidFill>
                <a:srgbClr val="0E2539"/>
              </a:solidFill>
              <a:latin typeface="Roboto Thin"/>
              <a:ea typeface="Roboto Thin"/>
              <a:cs typeface="Roboto Thin"/>
              <a:sym typeface="Roboto Thi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R Light" type="titleOnly">
  <p:cSld name="TITLE_ONLY">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14000"/>
          </a:blip>
          <a:srcRect/>
          <a:stretch/>
        </p:blipFill>
        <p:spPr>
          <a:xfrm>
            <a:off x="1116" y="0"/>
            <a:ext cx="9141767" cy="5143500"/>
          </a:xfrm>
          <a:prstGeom prst="rect">
            <a:avLst/>
          </a:prstGeom>
          <a:noFill/>
          <a:ln>
            <a:noFill/>
          </a:ln>
        </p:spPr>
      </p:pic>
      <p:pic>
        <p:nvPicPr>
          <p:cNvPr id="53" name="Google Shape;53;p9"/>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54" name="Google Shape;54;p9"/>
          <p:cNvPicPr preferRelativeResize="0"/>
          <p:nvPr/>
        </p:nvPicPr>
        <p:blipFill rotWithShape="1">
          <a:blip r:embed="rId4">
            <a:alphaModFix/>
          </a:blip>
          <a:srcRect/>
          <a:stretch/>
        </p:blipFill>
        <p:spPr>
          <a:xfrm>
            <a:off x="4492412" y="1511450"/>
            <a:ext cx="436175" cy="165950"/>
          </a:xfrm>
          <a:prstGeom prst="rect">
            <a:avLst/>
          </a:prstGeom>
          <a:noFill/>
          <a:ln>
            <a:noFill/>
          </a:ln>
        </p:spPr>
      </p:pic>
      <p:sp>
        <p:nvSpPr>
          <p:cNvPr id="55" name="Google Shape;55;p9"/>
          <p:cNvSpPr txBox="1"/>
          <p:nvPr/>
        </p:nvSpPr>
        <p:spPr>
          <a:xfrm>
            <a:off x="436175" y="451350"/>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Two Column Layout With Text</a:t>
            </a:r>
            <a:endParaRPr sz="3000" b="0" i="0" u="none" strike="noStrike" cap="none">
              <a:solidFill>
                <a:srgbClr val="0E2539"/>
              </a:solidFill>
              <a:latin typeface="Roboto Thin"/>
              <a:ea typeface="Roboto Thin"/>
              <a:cs typeface="Roboto Thin"/>
              <a:sym typeface="Roboto Thin"/>
            </a:endParaRPr>
          </a:p>
        </p:txBody>
      </p:sp>
      <p:pic>
        <p:nvPicPr>
          <p:cNvPr id="56" name="Google Shape;56;p9"/>
          <p:cNvPicPr preferRelativeResize="0"/>
          <p:nvPr/>
        </p:nvPicPr>
        <p:blipFill rotWithShape="1">
          <a:blip r:embed="rId4">
            <a:alphaModFix/>
          </a:blip>
          <a:srcRect/>
          <a:stretch/>
        </p:blipFill>
        <p:spPr>
          <a:xfrm>
            <a:off x="0" y="1511450"/>
            <a:ext cx="436175" cy="165950"/>
          </a:xfrm>
          <a:prstGeom prst="rect">
            <a:avLst/>
          </a:prstGeom>
          <a:noFill/>
          <a:ln>
            <a:noFill/>
          </a:ln>
        </p:spPr>
      </p:pic>
      <p:sp>
        <p:nvSpPr>
          <p:cNvPr id="57" name="Google Shape;57;p9"/>
          <p:cNvSpPr txBox="1"/>
          <p:nvPr/>
        </p:nvSpPr>
        <p:spPr>
          <a:xfrm>
            <a:off x="466722" y="1812075"/>
            <a:ext cx="3613500" cy="2249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 Ut enim ad minim veniam, quis nostrud exercitation ullamco laboris nisi ut aliquip ex ea commodo consequat.</a:t>
            </a:r>
            <a:endParaRPr sz="1200" b="0" i="0" u="none" strike="noStrike" cap="none">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FFFFFF"/>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r>
              <a:rPr lang="en" sz="1200" b="1" i="0" u="none" strike="noStrike" cap="none">
                <a:solidFill>
                  <a:srgbClr val="00C9DD"/>
                </a:solidFill>
                <a:latin typeface="Roboto"/>
                <a:ea typeface="Roboto"/>
                <a:cs typeface="Roboto"/>
                <a:sym typeface="Roboto"/>
              </a:rPr>
              <a:t>Duis aute irure dolor</a:t>
            </a:r>
            <a:r>
              <a:rPr lang="en" sz="1200" b="1" i="0" u="none" strike="noStrike" cap="none">
                <a:solidFill>
                  <a:srgbClr val="FFFFFF"/>
                </a:solidFill>
                <a:latin typeface="Roboto"/>
                <a:ea typeface="Roboto"/>
                <a:cs typeface="Roboto"/>
                <a:sym typeface="Roboto"/>
              </a:rPr>
              <a:t> </a:t>
            </a:r>
            <a:r>
              <a:rPr lang="en" sz="1200" b="0" i="0" u="none" strike="noStrike" cap="none">
                <a:solidFill>
                  <a:srgbClr val="0E2539"/>
                </a:solidFill>
                <a:latin typeface="Roboto Light"/>
                <a:ea typeface="Roboto Light"/>
                <a:cs typeface="Roboto Light"/>
                <a:sym typeface="Roboto Light"/>
              </a:rPr>
              <a:t>in reprehenderit in voluptate velit esse cillum dolore eu fugiat nulla pariatur.</a:t>
            </a:r>
            <a:endParaRPr sz="1200" b="0" i="0" u="none" strike="noStrike" cap="none">
              <a:solidFill>
                <a:srgbClr val="0E2539"/>
              </a:solidFill>
              <a:latin typeface="Roboto Light"/>
              <a:ea typeface="Roboto Light"/>
              <a:cs typeface="Roboto Light"/>
              <a:sym typeface="Roboto Light"/>
            </a:endParaRPr>
          </a:p>
        </p:txBody>
      </p:sp>
      <p:sp>
        <p:nvSpPr>
          <p:cNvPr id="58" name="Google Shape;58;p9"/>
          <p:cNvSpPr txBox="1"/>
          <p:nvPr/>
        </p:nvSpPr>
        <p:spPr>
          <a:xfrm>
            <a:off x="466729" y="1376775"/>
            <a:ext cx="18501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
        <p:nvSpPr>
          <p:cNvPr id="59" name="Google Shape;59;p9"/>
          <p:cNvSpPr txBox="1"/>
          <p:nvPr/>
        </p:nvSpPr>
        <p:spPr>
          <a:xfrm>
            <a:off x="4928579" y="1376775"/>
            <a:ext cx="18501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
        <p:nvSpPr>
          <p:cNvPr id="60" name="Google Shape;60;p9"/>
          <p:cNvSpPr txBox="1"/>
          <p:nvPr/>
        </p:nvSpPr>
        <p:spPr>
          <a:xfrm>
            <a:off x="4928572" y="1812075"/>
            <a:ext cx="3613500" cy="2249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a:t>
            </a:r>
            <a:r>
              <a:rPr lang="en" sz="1200" b="1" i="0" u="none" strike="noStrike" cap="none">
                <a:solidFill>
                  <a:srgbClr val="00C9DD"/>
                </a:solidFill>
                <a:latin typeface="Roboto"/>
                <a:ea typeface="Roboto"/>
                <a:cs typeface="Roboto"/>
                <a:sym typeface="Roboto"/>
              </a:rPr>
              <a:t>eiusmod tempor incididunt</a:t>
            </a:r>
            <a:r>
              <a:rPr lang="en" sz="1200" b="0" i="0" u="none" strike="noStrike" cap="none">
                <a:solidFill>
                  <a:srgbClr val="FFFFFF"/>
                </a:solidFill>
                <a:latin typeface="Roboto Light"/>
                <a:ea typeface="Roboto Light"/>
                <a:cs typeface="Roboto Light"/>
                <a:sym typeface="Roboto Light"/>
              </a:rPr>
              <a:t> </a:t>
            </a:r>
            <a:r>
              <a:rPr lang="en" sz="1200" b="0" i="0" u="none" strike="noStrike" cap="none">
                <a:solidFill>
                  <a:srgbClr val="0E2539"/>
                </a:solidFill>
                <a:latin typeface="Roboto Light"/>
                <a:ea typeface="Roboto Light"/>
                <a:cs typeface="Roboto Light"/>
                <a:sym typeface="Roboto Light"/>
              </a:rPr>
              <a:t>ut labore et dolore magna aliqua.</a:t>
            </a:r>
            <a:endParaRPr sz="1200" b="0" i="0" u="none" strike="noStrike" cap="none">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Ut enim ad minim veniam, quis nostrud exercitation ullamco laboris nisi ut aliquip ex ea commodo consequat. Duis aute irure dolor in reprehenderit in voluptate velit esse cillum dolore eu fugiat nulla </a:t>
            </a:r>
            <a:r>
              <a:rPr lang="en" sz="1200" b="0" i="0" u="none" strike="noStrike" cap="none">
                <a:solidFill>
                  <a:srgbClr val="FFFFFF"/>
                </a:solidFill>
                <a:latin typeface="Roboto Light"/>
                <a:ea typeface="Roboto Light"/>
                <a:cs typeface="Roboto Light"/>
                <a:sym typeface="Roboto Light"/>
              </a:rPr>
              <a:t>pariatur.</a:t>
            </a:r>
            <a:endParaRPr sz="1200" b="0" i="0" u="none" strike="noStrike" cap="none">
              <a:solidFill>
                <a:srgbClr val="FFFFFF"/>
              </a:solidFill>
              <a:latin typeface="Roboto Light"/>
              <a:ea typeface="Roboto Light"/>
              <a:cs typeface="Roboto Light"/>
              <a:sym typeface="Roboto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pic>
        <p:nvPicPr>
          <p:cNvPr id="62" name="Google Shape;62;p10"/>
          <p:cNvPicPr preferRelativeResize="0"/>
          <p:nvPr/>
        </p:nvPicPr>
        <p:blipFill rotWithShape="1">
          <a:blip r:embed="rId2">
            <a:alphaModFix/>
          </a:blip>
          <a:srcRect/>
          <a:stretch/>
        </p:blipFill>
        <p:spPr>
          <a:xfrm>
            <a:off x="8296189" y="4362731"/>
            <a:ext cx="610666" cy="573225"/>
          </a:xfrm>
          <a:prstGeom prst="rect">
            <a:avLst/>
          </a:prstGeom>
          <a:noFill/>
          <a:ln>
            <a:noFill/>
          </a:ln>
        </p:spPr>
      </p:pic>
      <p:pic>
        <p:nvPicPr>
          <p:cNvPr id="63" name="Google Shape;63;p10"/>
          <p:cNvPicPr preferRelativeResize="0"/>
          <p:nvPr/>
        </p:nvPicPr>
        <p:blipFill rotWithShape="1">
          <a:blip r:embed="rId3">
            <a:alphaModFix amt="14000"/>
          </a:blip>
          <a:srcRect/>
          <a:stretch/>
        </p:blipFill>
        <p:spPr>
          <a:xfrm>
            <a:off x="1116" y="0"/>
            <a:ext cx="9141767" cy="5143500"/>
          </a:xfrm>
          <a:prstGeom prst="rect">
            <a:avLst/>
          </a:prstGeom>
          <a:noFill/>
          <a:ln>
            <a:noFill/>
          </a:ln>
        </p:spPr>
      </p:pic>
      <p:sp>
        <p:nvSpPr>
          <p:cNvPr id="64" name="Google Shape;64;p10"/>
          <p:cNvSpPr txBox="1"/>
          <p:nvPr/>
        </p:nvSpPr>
        <p:spPr>
          <a:xfrm>
            <a:off x="436175" y="451350"/>
            <a:ext cx="61185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One Plain Column Layout With Text</a:t>
            </a:r>
            <a:endParaRPr sz="3000" b="0" i="0" u="none" strike="noStrike" cap="none">
              <a:solidFill>
                <a:srgbClr val="0E2539"/>
              </a:solidFill>
              <a:latin typeface="Roboto Thin"/>
              <a:ea typeface="Roboto Thin"/>
              <a:cs typeface="Roboto Thin"/>
              <a:sym typeface="Roboto Thin"/>
            </a:endParaRPr>
          </a:p>
        </p:txBody>
      </p:sp>
      <p:sp>
        <p:nvSpPr>
          <p:cNvPr id="65" name="Google Shape;65;p10"/>
          <p:cNvSpPr txBox="1"/>
          <p:nvPr/>
        </p:nvSpPr>
        <p:spPr>
          <a:xfrm>
            <a:off x="522972" y="1447038"/>
            <a:ext cx="3613500" cy="2249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 Ut enim ad minim veniam, quis nostrud exercitation ullamco laboris nisi ut aliquip ex ea commodo consequat.</a:t>
            </a:r>
            <a:endParaRPr sz="1200" b="0" i="0" u="none" strike="noStrike" cap="none">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FFFFFF"/>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r>
              <a:rPr lang="en" sz="1200" b="1" i="0" u="none" strike="noStrike" cap="none">
                <a:solidFill>
                  <a:srgbClr val="00C9DD"/>
                </a:solidFill>
                <a:latin typeface="Roboto"/>
                <a:ea typeface="Roboto"/>
                <a:cs typeface="Roboto"/>
                <a:sym typeface="Roboto"/>
              </a:rPr>
              <a:t>Duis aute irure dolor</a:t>
            </a:r>
            <a:r>
              <a:rPr lang="en" sz="1200" b="1" i="0" u="none" strike="noStrike" cap="none">
                <a:solidFill>
                  <a:srgbClr val="FFFFFF"/>
                </a:solidFill>
                <a:latin typeface="Roboto"/>
                <a:ea typeface="Roboto"/>
                <a:cs typeface="Roboto"/>
                <a:sym typeface="Roboto"/>
              </a:rPr>
              <a:t> </a:t>
            </a:r>
            <a:r>
              <a:rPr lang="en" sz="1200" b="0" i="0" u="none" strike="noStrike" cap="none">
                <a:solidFill>
                  <a:srgbClr val="0E2539"/>
                </a:solidFill>
                <a:latin typeface="Roboto Light"/>
                <a:ea typeface="Roboto Light"/>
                <a:cs typeface="Roboto Light"/>
                <a:sym typeface="Roboto Light"/>
              </a:rPr>
              <a:t>in reprehenderit in voluptate velit esse cillum dolore eu fugiat nulla pariatur.</a:t>
            </a:r>
            <a:endParaRPr sz="1200" b="0" i="0" u="none" strike="noStrike" cap="none">
              <a:solidFill>
                <a:srgbClr val="0E2539"/>
              </a:solidFill>
              <a:latin typeface="Roboto Light"/>
              <a:ea typeface="Roboto Light"/>
              <a:cs typeface="Roboto Light"/>
              <a:sym typeface="Roboto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66"/>
        <p:cNvGrpSpPr/>
        <p:nvPr/>
      </p:nvGrpSpPr>
      <p:grpSpPr>
        <a:xfrm>
          <a:off x="0" y="0"/>
          <a:ext cx="0" cy="0"/>
          <a:chOff x="0" y="0"/>
          <a:chExt cx="0" cy="0"/>
        </a:xfrm>
      </p:grpSpPr>
      <p:pic>
        <p:nvPicPr>
          <p:cNvPr id="67" name="Google Shape;67;p11"/>
          <p:cNvPicPr preferRelativeResize="0"/>
          <p:nvPr/>
        </p:nvPicPr>
        <p:blipFill rotWithShape="1">
          <a:blip r:embed="rId2">
            <a:alphaModFix/>
          </a:blip>
          <a:srcRect/>
          <a:stretch/>
        </p:blipFill>
        <p:spPr>
          <a:xfrm>
            <a:off x="8296189" y="4362731"/>
            <a:ext cx="610666" cy="573225"/>
          </a:xfrm>
          <a:prstGeom prst="rect">
            <a:avLst/>
          </a:prstGeom>
          <a:noFill/>
          <a:ln>
            <a:noFill/>
          </a:ln>
        </p:spPr>
      </p:pic>
      <p:sp>
        <p:nvSpPr>
          <p:cNvPr id="68" name="Google Shape;68;p11"/>
          <p:cNvSpPr txBox="1"/>
          <p:nvPr/>
        </p:nvSpPr>
        <p:spPr>
          <a:xfrm>
            <a:off x="614750" y="1454875"/>
            <a:ext cx="6297000" cy="241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Roboto Light"/>
                <a:ea typeface="Roboto Light"/>
                <a:cs typeface="Roboto Light"/>
                <a:sym typeface="Roboto Light"/>
              </a:rPr>
              <a:t>Bullet item</a:t>
            </a: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Roboto Light"/>
                <a:ea typeface="Roboto Light"/>
                <a:cs typeface="Roboto Light"/>
                <a:sym typeface="Roboto Light"/>
              </a:rPr>
              <a:t>Bullet item</a:t>
            </a: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Roboto Light"/>
                <a:ea typeface="Roboto Light"/>
                <a:cs typeface="Roboto Light"/>
                <a:sym typeface="Roboto Light"/>
              </a:rPr>
              <a:t>Bullet item</a:t>
            </a:r>
            <a:endParaRPr sz="1600" b="0" i="0" u="none" strike="noStrike" cap="none">
              <a:solidFill>
                <a:srgbClr val="000000"/>
              </a:solidFill>
              <a:latin typeface="Roboto Light"/>
              <a:ea typeface="Roboto Light"/>
              <a:cs typeface="Roboto Light"/>
              <a:sym typeface="Roboto Light"/>
            </a:endParaRPr>
          </a:p>
        </p:txBody>
      </p:sp>
      <p:pic>
        <p:nvPicPr>
          <p:cNvPr id="69" name="Google Shape;69;p11"/>
          <p:cNvPicPr preferRelativeResize="0"/>
          <p:nvPr/>
        </p:nvPicPr>
        <p:blipFill rotWithShape="1">
          <a:blip r:embed="rId3">
            <a:alphaModFix amt="14000"/>
          </a:blip>
          <a:srcRect l="-27230" t="1430" r="27230" b="-1429"/>
          <a:stretch/>
        </p:blipFill>
        <p:spPr>
          <a:xfrm>
            <a:off x="1116" y="0"/>
            <a:ext cx="9141767" cy="5143500"/>
          </a:xfrm>
          <a:prstGeom prst="rect">
            <a:avLst/>
          </a:prstGeom>
          <a:noFill/>
          <a:ln>
            <a:noFill/>
          </a:ln>
        </p:spPr>
      </p:pic>
      <p:sp>
        <p:nvSpPr>
          <p:cNvPr id="70" name="Google Shape;70;p11"/>
          <p:cNvSpPr txBox="1"/>
          <p:nvPr/>
        </p:nvSpPr>
        <p:spPr>
          <a:xfrm>
            <a:off x="436175" y="451350"/>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One Plain </a:t>
            </a:r>
            <a:r>
              <a:rPr lang="en" sz="3000" b="0" i="0" u="none" strike="noStrike" cap="none">
                <a:solidFill>
                  <a:srgbClr val="51C8E9"/>
                </a:solidFill>
                <a:latin typeface="Roboto Light"/>
                <a:ea typeface="Roboto Light"/>
                <a:cs typeface="Roboto Light"/>
                <a:sym typeface="Roboto Light"/>
              </a:rPr>
              <a:t>Bullet</a:t>
            </a:r>
            <a:r>
              <a:rPr lang="en" sz="3000" b="0" i="0" u="none" strike="noStrike" cap="none">
                <a:solidFill>
                  <a:srgbClr val="0E2539"/>
                </a:solidFill>
                <a:latin typeface="Roboto Thin"/>
                <a:ea typeface="Roboto Thin"/>
                <a:cs typeface="Roboto Thin"/>
                <a:sym typeface="Roboto Thin"/>
              </a:rPr>
              <a:t> List</a:t>
            </a:r>
            <a:endParaRPr sz="3000" b="0" i="0" u="none" strike="noStrike" cap="none">
              <a:solidFill>
                <a:srgbClr val="0E2539"/>
              </a:solidFill>
              <a:latin typeface="Roboto Thin"/>
              <a:ea typeface="Roboto Thin"/>
              <a:cs typeface="Roboto Thin"/>
              <a:sym typeface="Roboto Thin"/>
            </a:endParaRPr>
          </a:p>
        </p:txBody>
      </p:sp>
      <p:pic>
        <p:nvPicPr>
          <p:cNvPr id="71" name="Google Shape;71;p11"/>
          <p:cNvPicPr preferRelativeResize="0"/>
          <p:nvPr/>
        </p:nvPicPr>
        <p:blipFill rotWithShape="1">
          <a:blip r:embed="rId4">
            <a:alphaModFix/>
          </a:blip>
          <a:srcRect/>
          <a:stretch/>
        </p:blipFill>
        <p:spPr>
          <a:xfrm>
            <a:off x="1125" y="1587548"/>
            <a:ext cx="436175" cy="165950"/>
          </a:xfrm>
          <a:prstGeom prst="rect">
            <a:avLst/>
          </a:prstGeom>
          <a:noFill/>
          <a:ln>
            <a:noFill/>
          </a:ln>
        </p:spPr>
      </p:pic>
      <p:pic>
        <p:nvPicPr>
          <p:cNvPr id="72" name="Google Shape;72;p11"/>
          <p:cNvPicPr preferRelativeResize="0"/>
          <p:nvPr/>
        </p:nvPicPr>
        <p:blipFill rotWithShape="1">
          <a:blip r:embed="rId4">
            <a:alphaModFix/>
          </a:blip>
          <a:srcRect/>
          <a:stretch/>
        </p:blipFill>
        <p:spPr>
          <a:xfrm>
            <a:off x="1125" y="2323910"/>
            <a:ext cx="436175" cy="165950"/>
          </a:xfrm>
          <a:prstGeom prst="rect">
            <a:avLst/>
          </a:prstGeom>
          <a:noFill/>
          <a:ln>
            <a:noFill/>
          </a:ln>
        </p:spPr>
      </p:pic>
      <p:pic>
        <p:nvPicPr>
          <p:cNvPr id="73" name="Google Shape;73;p11"/>
          <p:cNvPicPr preferRelativeResize="0"/>
          <p:nvPr/>
        </p:nvPicPr>
        <p:blipFill rotWithShape="1">
          <a:blip r:embed="rId4">
            <a:alphaModFix/>
          </a:blip>
          <a:srcRect/>
          <a:stretch/>
        </p:blipFill>
        <p:spPr>
          <a:xfrm>
            <a:off x="1125" y="3060260"/>
            <a:ext cx="436175" cy="1659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pic>
        <p:nvPicPr>
          <p:cNvPr id="75" name="Google Shape;75;p12"/>
          <p:cNvPicPr preferRelativeResize="0"/>
          <p:nvPr/>
        </p:nvPicPr>
        <p:blipFill rotWithShape="1">
          <a:blip r:embed="rId2">
            <a:alphaModFix amt="26000"/>
          </a:blip>
          <a:srcRect/>
          <a:stretch/>
        </p:blipFill>
        <p:spPr>
          <a:xfrm>
            <a:off x="1113" y="0"/>
            <a:ext cx="9141770" cy="5143500"/>
          </a:xfrm>
          <a:prstGeom prst="rect">
            <a:avLst/>
          </a:prstGeom>
          <a:noFill/>
          <a:ln>
            <a:noFill/>
          </a:ln>
        </p:spPr>
      </p:pic>
      <p:pic>
        <p:nvPicPr>
          <p:cNvPr id="76" name="Google Shape;76;p12"/>
          <p:cNvPicPr preferRelativeResize="0"/>
          <p:nvPr/>
        </p:nvPicPr>
        <p:blipFill rotWithShape="1">
          <a:blip r:embed="rId3">
            <a:alphaModFix/>
          </a:blip>
          <a:srcRect/>
          <a:stretch/>
        </p:blipFill>
        <p:spPr>
          <a:xfrm>
            <a:off x="8296189" y="4362731"/>
            <a:ext cx="610666" cy="573225"/>
          </a:xfrm>
          <a:prstGeom prst="rect">
            <a:avLst/>
          </a:prstGeom>
          <a:noFill/>
          <a:ln>
            <a:noFill/>
          </a:ln>
        </p:spPr>
      </p:pic>
      <p:sp>
        <p:nvSpPr>
          <p:cNvPr id="77" name="Google Shape;77;p12"/>
          <p:cNvSpPr txBox="1"/>
          <p:nvPr/>
        </p:nvSpPr>
        <p:spPr>
          <a:xfrm>
            <a:off x="3361650" y="209750"/>
            <a:ext cx="5545200" cy="565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Cool </a:t>
            </a:r>
            <a:r>
              <a:rPr lang="en" sz="3000" b="0" i="0" u="none" strike="noStrike" cap="none">
                <a:solidFill>
                  <a:srgbClr val="51C8E9"/>
                </a:solidFill>
                <a:latin typeface="Roboto Light"/>
                <a:ea typeface="Roboto Light"/>
                <a:cs typeface="Roboto Light"/>
                <a:sym typeface="Roboto Light"/>
              </a:rPr>
              <a:t>Header</a:t>
            </a:r>
            <a:r>
              <a:rPr lang="en" sz="3000" b="0" i="0" u="none" strike="noStrike" cap="none">
                <a:solidFill>
                  <a:srgbClr val="0E2539"/>
                </a:solidFill>
                <a:latin typeface="Roboto Thin"/>
                <a:ea typeface="Roboto Thin"/>
                <a:cs typeface="Roboto Thin"/>
                <a:sym typeface="Roboto Thin"/>
              </a:rPr>
              <a:t> With Text</a:t>
            </a:r>
            <a:endParaRPr sz="3000" b="0" i="0" u="none" strike="noStrike" cap="none">
              <a:solidFill>
                <a:srgbClr val="0E2539"/>
              </a:solidFill>
              <a:latin typeface="Roboto Thin"/>
              <a:ea typeface="Roboto Thin"/>
              <a:cs typeface="Roboto Thin"/>
              <a:sym typeface="Roboto Thin"/>
            </a:endParaRPr>
          </a:p>
        </p:txBody>
      </p:sp>
      <p:sp>
        <p:nvSpPr>
          <p:cNvPr id="78" name="Google Shape;78;p12"/>
          <p:cNvSpPr txBox="1"/>
          <p:nvPr/>
        </p:nvSpPr>
        <p:spPr>
          <a:xfrm>
            <a:off x="5008322" y="1579113"/>
            <a:ext cx="3613500" cy="2249400"/>
          </a:xfrm>
          <a:prstGeom prst="rect">
            <a:avLst/>
          </a:prstGeom>
          <a:noFill/>
          <a:ln>
            <a:noFill/>
          </a:ln>
        </p:spPr>
        <p:txBody>
          <a:bodyPr spcFirstLastPara="1" wrap="square" lIns="91425" tIns="91425" rIns="91425" bIns="91425" anchor="t" anchorCtr="0">
            <a:noAutofit/>
          </a:bodyPr>
          <a:lstStyle/>
          <a:p>
            <a:pPr marL="0" marR="0" lvl="0" indent="0" algn="r"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 Ut enim ad minim veniam, quis nostrud exercitation ullamco laboris nisi ut aliquip ex ea commodo consequat.</a:t>
            </a:r>
            <a:endParaRPr sz="1200" b="0" i="0" u="none" strike="noStrike" cap="none">
              <a:solidFill>
                <a:srgbClr val="0E2539"/>
              </a:solidFill>
              <a:latin typeface="Roboto Light"/>
              <a:ea typeface="Roboto Light"/>
              <a:cs typeface="Roboto Light"/>
              <a:sym typeface="Roboto Light"/>
            </a:endParaRPr>
          </a:p>
          <a:p>
            <a:pPr marL="0" marR="0" lvl="0" indent="0" algn="r" rtl="0">
              <a:lnSpc>
                <a:spcPct val="150000"/>
              </a:lnSpc>
              <a:spcBef>
                <a:spcPts val="0"/>
              </a:spcBef>
              <a:spcAft>
                <a:spcPts val="0"/>
              </a:spcAft>
              <a:buClr>
                <a:srgbClr val="000000"/>
              </a:buClr>
              <a:buSzPts val="1200"/>
              <a:buFont typeface="Arial"/>
              <a:buNone/>
            </a:pPr>
            <a:endParaRPr sz="1200" b="0" i="0" u="none" strike="noStrike" cap="none">
              <a:solidFill>
                <a:srgbClr val="FFFFFF"/>
              </a:solidFill>
              <a:latin typeface="Roboto Light"/>
              <a:ea typeface="Roboto Light"/>
              <a:cs typeface="Roboto Light"/>
              <a:sym typeface="Roboto Light"/>
            </a:endParaRPr>
          </a:p>
          <a:p>
            <a:pPr marL="0" marR="0" lvl="0" indent="0" algn="r" rtl="0">
              <a:lnSpc>
                <a:spcPct val="150000"/>
              </a:lnSpc>
              <a:spcBef>
                <a:spcPts val="0"/>
              </a:spcBef>
              <a:spcAft>
                <a:spcPts val="0"/>
              </a:spcAft>
              <a:buClr>
                <a:srgbClr val="000000"/>
              </a:buClr>
              <a:buSzPts val="1200"/>
              <a:buFont typeface="Arial"/>
              <a:buNone/>
            </a:pPr>
            <a:r>
              <a:rPr lang="en" sz="1200" b="1" i="0" u="none" strike="noStrike" cap="none">
                <a:solidFill>
                  <a:srgbClr val="00C9DD"/>
                </a:solidFill>
                <a:latin typeface="Roboto"/>
                <a:ea typeface="Roboto"/>
                <a:cs typeface="Roboto"/>
                <a:sym typeface="Roboto"/>
              </a:rPr>
              <a:t>Duis aute irure dolor</a:t>
            </a:r>
            <a:r>
              <a:rPr lang="en" sz="1200" b="1" i="0" u="none" strike="noStrike" cap="none">
                <a:solidFill>
                  <a:srgbClr val="FFFFFF"/>
                </a:solidFill>
                <a:latin typeface="Roboto"/>
                <a:ea typeface="Roboto"/>
                <a:cs typeface="Roboto"/>
                <a:sym typeface="Roboto"/>
              </a:rPr>
              <a:t> </a:t>
            </a:r>
            <a:r>
              <a:rPr lang="en" sz="1200" b="0" i="0" u="none" strike="noStrike" cap="none">
                <a:solidFill>
                  <a:srgbClr val="0E2539"/>
                </a:solidFill>
                <a:latin typeface="Roboto Light"/>
                <a:ea typeface="Roboto Light"/>
                <a:cs typeface="Roboto Light"/>
                <a:sym typeface="Roboto Light"/>
              </a:rPr>
              <a:t>in reprehenderit in voluptate velit esse cillum dolore eu fugiat nulla pariatur.</a:t>
            </a:r>
            <a:endParaRPr sz="1200" b="0" i="0" u="none" strike="noStrike" cap="none">
              <a:solidFill>
                <a:srgbClr val="0E2539"/>
              </a:solidFill>
              <a:latin typeface="Roboto Light"/>
              <a:ea typeface="Roboto Light"/>
              <a:cs typeface="Roboto Light"/>
              <a:sym typeface="Roboto Light"/>
            </a:endParaRPr>
          </a:p>
        </p:txBody>
      </p:sp>
      <p:pic>
        <p:nvPicPr>
          <p:cNvPr id="79" name="Google Shape;79;p12"/>
          <p:cNvPicPr preferRelativeResize="0"/>
          <p:nvPr/>
        </p:nvPicPr>
        <p:blipFill rotWithShape="1">
          <a:blip r:embed="rId4">
            <a:alphaModFix/>
          </a:blip>
          <a:srcRect/>
          <a:stretch/>
        </p:blipFill>
        <p:spPr>
          <a:xfrm flipH="1">
            <a:off x="8706712" y="1278500"/>
            <a:ext cx="436175" cy="165950"/>
          </a:xfrm>
          <a:prstGeom prst="rect">
            <a:avLst/>
          </a:prstGeom>
          <a:noFill/>
          <a:ln>
            <a:noFill/>
          </a:ln>
        </p:spPr>
      </p:pic>
      <p:sp>
        <p:nvSpPr>
          <p:cNvPr id="80" name="Google Shape;80;p12"/>
          <p:cNvSpPr txBox="1"/>
          <p:nvPr/>
        </p:nvSpPr>
        <p:spPr>
          <a:xfrm>
            <a:off x="6771729" y="1143825"/>
            <a:ext cx="1850100" cy="435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reith@kr.af.mi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callbackhell.com/" TargetMode="External"/><Relationship Id="rId5" Type="http://schemas.openxmlformats.org/officeDocument/2006/relationships/hyperlink" Target="https://blog.hellojs.org/asynchronous-javascript-from-callback-hell-to-async-and-await-9b9ceb63c8e8" TargetMode="Externa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hyperlink" Target="https://blog.risingstack.com/asynchronous-javascript/" TargetMode="External"/><Relationship Id="rId3" Type="http://schemas.openxmlformats.org/officeDocument/2006/relationships/image" Target="../media/image1.png"/><Relationship Id="rId7" Type="http://schemas.openxmlformats.org/officeDocument/2006/relationships/hyperlink" Target="https://developer.mozilla.org/en-US/docs/Web/JavaScript/Reference/Global_Objects/Promise"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hyperlink" Target="http://callbackhell.com/" TargetMode="External"/><Relationship Id="rId11" Type="http://schemas.openxmlformats.org/officeDocument/2006/relationships/hyperlink" Target="https://www.youtube.com/watch?v=8aGhZQkoFbQ" TargetMode="External"/><Relationship Id="rId5" Type="http://schemas.openxmlformats.org/officeDocument/2006/relationships/hyperlink" Target="https://medium.com/codebuddies/getting-to-know-asynchronous-javascript-callbacks-promises-and-async-await-17e0673281ee" TargetMode="External"/><Relationship Id="rId10" Type="http://schemas.openxmlformats.org/officeDocument/2006/relationships/hyperlink" Target="https://codingthesmartway.com/async-programming-with-javascript-callbacks-promises-and-async-await/" TargetMode="External"/><Relationship Id="rId4" Type="http://schemas.openxmlformats.org/officeDocument/2006/relationships/image" Target="../media/image7.png"/><Relationship Id="rId9" Type="http://schemas.openxmlformats.org/officeDocument/2006/relationships/hyperlink" Target="https://blog.risingstack.com/node-js-at-scale-understanding-node-js-event-loop/"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hyperlink" Target="mailto:hreith@kr.af.mil" TargetMode="Externa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p:nvPr/>
        </p:nvSpPr>
        <p:spPr>
          <a:xfrm>
            <a:off x="462691" y="2672965"/>
            <a:ext cx="4736700" cy="97227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E2539"/>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smtClean="0">
                <a:solidFill>
                  <a:srgbClr val="0E2539"/>
                </a:solidFill>
                <a:latin typeface="Roboto Black"/>
                <a:ea typeface="Roboto Black"/>
                <a:cs typeface="Roboto Black"/>
                <a:sym typeface="Roboto Black"/>
              </a:rPr>
              <a:t>Presented by Howie Reith</a:t>
            </a: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smtClean="0">
                <a:solidFill>
                  <a:srgbClr val="0E2539"/>
                </a:solidFill>
                <a:latin typeface="Roboto Black"/>
                <a:ea typeface="Roboto Black"/>
                <a:cs typeface="Open Sans"/>
                <a:sym typeface="Roboto Black"/>
                <a:hlinkClick r:id="rId3"/>
              </a:rPr>
              <a:t>hreith@kr.af.mil</a:t>
            </a:r>
            <a:endParaRPr lang="en-US" sz="1400" b="1" i="0" u="none" strike="noStrike" cap="none" dirty="0" smtClean="0">
              <a:solidFill>
                <a:srgbClr val="0E2539"/>
              </a:solidFill>
              <a:latin typeface="Roboto Black"/>
              <a:ea typeface="Roboto Black"/>
              <a:cs typeface="Open Sans"/>
              <a:sym typeface="Roboto Black"/>
            </a:endParaRPr>
          </a:p>
          <a:p>
            <a:pPr marL="0" marR="0" lvl="0" indent="0" algn="l" rtl="0">
              <a:lnSpc>
                <a:spcPct val="100000"/>
              </a:lnSpc>
              <a:spcBef>
                <a:spcPts val="0"/>
              </a:spcBef>
              <a:spcAft>
                <a:spcPts val="0"/>
              </a:spcAft>
              <a:buClr>
                <a:srgbClr val="000000"/>
              </a:buClr>
              <a:buSzPts val="1400"/>
              <a:buFont typeface="Arial"/>
              <a:buNone/>
            </a:pPr>
            <a:r>
              <a:rPr lang="en-US" b="1" dirty="0" err="1" smtClean="0">
                <a:solidFill>
                  <a:srgbClr val="0E2539"/>
                </a:solidFill>
                <a:latin typeface="Roboto Black"/>
                <a:ea typeface="Roboto Black"/>
                <a:cs typeface="Open Sans"/>
                <a:sym typeface="Roboto Black"/>
              </a:rPr>
              <a:t>Mattermost</a:t>
            </a:r>
            <a:r>
              <a:rPr lang="en-US" b="1" dirty="0">
                <a:solidFill>
                  <a:srgbClr val="0E2539"/>
                </a:solidFill>
                <a:latin typeface="Roboto Black"/>
                <a:ea typeface="Roboto Black"/>
                <a:cs typeface="Open Sans"/>
                <a:sym typeface="Roboto Black"/>
              </a:rPr>
              <a:t>:</a:t>
            </a:r>
            <a:r>
              <a:rPr lang="en-US" b="1" dirty="0" smtClean="0">
                <a:solidFill>
                  <a:srgbClr val="0E2539"/>
                </a:solidFill>
                <a:latin typeface="Roboto Black"/>
                <a:ea typeface="Roboto Black"/>
                <a:cs typeface="Open Sans"/>
                <a:sym typeface="Roboto Black"/>
              </a:rPr>
              <a:t> @Howie</a:t>
            </a:r>
            <a:endParaRPr lang="en-US" sz="1400" b="1" i="0" u="none" strike="noStrike" cap="none" dirty="0" smtClean="0">
              <a:solidFill>
                <a:srgbClr val="0E2539"/>
              </a:solidFill>
              <a:latin typeface="Roboto Black"/>
              <a:ea typeface="Roboto Black"/>
              <a:cs typeface="Open Sans"/>
              <a:sym typeface="Roboto Black"/>
            </a:endParaRPr>
          </a:p>
          <a:p>
            <a:pPr marL="0" marR="0" lvl="0" indent="0" algn="l" rtl="0">
              <a:lnSpc>
                <a:spcPct val="100000"/>
              </a:lnSpc>
              <a:spcBef>
                <a:spcPts val="0"/>
              </a:spcBef>
              <a:spcAft>
                <a:spcPts val="0"/>
              </a:spcAft>
              <a:buClr>
                <a:srgbClr val="000000"/>
              </a:buClr>
              <a:buSzPts val="1400"/>
              <a:buFont typeface="Arial"/>
              <a:buNone/>
            </a:pPr>
            <a:r>
              <a:rPr lang="en-US" b="1" dirty="0" smtClean="0">
                <a:solidFill>
                  <a:srgbClr val="0E2539"/>
                </a:solidFill>
                <a:latin typeface="Roboto Black"/>
                <a:ea typeface="Roboto Black"/>
                <a:cs typeface="Open Sans"/>
                <a:sym typeface="Roboto Black"/>
              </a:rPr>
              <a:t>Team: </a:t>
            </a:r>
            <a:r>
              <a:rPr lang="en-US" b="1" dirty="0" smtClean="0">
                <a:solidFill>
                  <a:srgbClr val="0E2539"/>
                </a:solidFill>
                <a:latin typeface="Roboto Black"/>
                <a:ea typeface="Roboto Black"/>
                <a:cs typeface="Open Sans"/>
                <a:sym typeface="Roboto Black"/>
              </a:rPr>
              <a:t>Marauder</a:t>
            </a:r>
          </a:p>
          <a:p>
            <a:pPr lvl="0">
              <a:buSzPts val="1400"/>
            </a:pPr>
            <a:r>
              <a:rPr lang="en-US" b="1">
                <a:solidFill>
                  <a:srgbClr val="0E2539"/>
                </a:solidFill>
                <a:latin typeface="Open Sans"/>
                <a:ea typeface="Open Sans"/>
                <a:cs typeface="Open Sans"/>
                <a:sym typeface="Open Sans"/>
              </a:rPr>
              <a:t>https://github.com/howardreith/asyncPPT/</a:t>
            </a:r>
            <a:endParaRPr sz="1400" b="1" i="0" u="none" strike="noStrike" cap="none" dirty="0">
              <a:solidFill>
                <a:srgbClr val="0E253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E2539"/>
              </a:solidFill>
              <a:latin typeface="Open Sans"/>
              <a:ea typeface="Open Sans"/>
              <a:cs typeface="Open Sans"/>
              <a:sym typeface="Open Sans"/>
            </a:endParaRPr>
          </a:p>
        </p:txBody>
      </p:sp>
      <p:pic>
        <p:nvPicPr>
          <p:cNvPr id="122" name="Google Shape;122;p17"/>
          <p:cNvPicPr preferRelativeResize="0"/>
          <p:nvPr/>
        </p:nvPicPr>
        <p:blipFill rotWithShape="1">
          <a:blip r:embed="rId4">
            <a:alphaModFix/>
          </a:blip>
          <a:srcRect/>
          <a:stretch/>
        </p:blipFill>
        <p:spPr>
          <a:xfrm>
            <a:off x="561545" y="426875"/>
            <a:ext cx="2663975" cy="442600"/>
          </a:xfrm>
          <a:prstGeom prst="rect">
            <a:avLst/>
          </a:prstGeom>
          <a:noFill/>
          <a:ln>
            <a:noFill/>
          </a:ln>
        </p:spPr>
      </p:pic>
      <p:sp>
        <p:nvSpPr>
          <p:cNvPr id="124" name="Google Shape;124;p17"/>
          <p:cNvSpPr txBox="1"/>
          <p:nvPr/>
        </p:nvSpPr>
        <p:spPr>
          <a:xfrm>
            <a:off x="410722" y="1076683"/>
            <a:ext cx="6371100" cy="178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dirty="0" smtClean="0">
                <a:solidFill>
                  <a:srgbClr val="434343"/>
                </a:solidFill>
                <a:latin typeface="Roboto Thin"/>
                <a:ea typeface="Roboto Thin"/>
                <a:cs typeface="Roboto Thin"/>
                <a:sym typeface="Roboto Thin"/>
              </a:rPr>
              <a:t>Understanding</a:t>
            </a:r>
          </a:p>
          <a:p>
            <a:pPr marL="0" marR="0" lvl="0" indent="0" algn="l" rtl="0">
              <a:lnSpc>
                <a:spcPct val="100000"/>
              </a:lnSpc>
              <a:spcBef>
                <a:spcPts val="0"/>
              </a:spcBef>
              <a:spcAft>
                <a:spcPts val="0"/>
              </a:spcAft>
              <a:buClr>
                <a:srgbClr val="000000"/>
              </a:buClr>
              <a:buSzPts val="4000"/>
              <a:buFont typeface="Arial"/>
              <a:buNone/>
            </a:pPr>
            <a:r>
              <a:rPr lang="en" sz="4000" dirty="0" smtClean="0">
                <a:solidFill>
                  <a:srgbClr val="434343"/>
                </a:solidFill>
                <a:latin typeface="Roboto Thin"/>
                <a:ea typeface="Roboto Thin"/>
                <a:cs typeface="Roboto Thin"/>
                <a:sym typeface="Roboto Thin"/>
              </a:rPr>
              <a:t>Asynchrony</a:t>
            </a:r>
            <a:endParaRPr sz="4000" b="0" i="0" u="none" strike="noStrike" cap="none" dirty="0">
              <a:solidFill>
                <a:srgbClr val="434343"/>
              </a:solidFill>
              <a:latin typeface="Roboto Thin"/>
              <a:ea typeface="Roboto Thin"/>
              <a:cs typeface="Roboto Thin"/>
              <a:sym typeface="Roboto Thin"/>
            </a:endParaRPr>
          </a:p>
        </p:txBody>
      </p:sp>
      <p:pic>
        <p:nvPicPr>
          <p:cNvPr id="125" name="Google Shape;125;p17"/>
          <p:cNvPicPr preferRelativeResize="0"/>
          <p:nvPr/>
        </p:nvPicPr>
        <p:blipFill rotWithShape="1">
          <a:blip r:embed="rId5">
            <a:alphaModFix amt="30000"/>
          </a:blip>
          <a:srcRect/>
          <a:stretch/>
        </p:blipFill>
        <p:spPr>
          <a:xfrm>
            <a:off x="4119955" y="-1059975"/>
            <a:ext cx="6119746" cy="5756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2233" y="-170474"/>
            <a:ext cx="9141767" cy="5143500"/>
          </a:xfrm>
          <a:prstGeom prst="rect">
            <a:avLst/>
          </a:prstGeom>
          <a:noFill/>
          <a:ln>
            <a:noFill/>
          </a:ln>
        </p:spPr>
      </p:pic>
      <p:sp>
        <p:nvSpPr>
          <p:cNvPr id="165" name="Google Shape;165;p22"/>
          <p:cNvSpPr txBox="1"/>
          <p:nvPr/>
        </p:nvSpPr>
        <p:spPr>
          <a:xfrm>
            <a:off x="2273643" y="222751"/>
            <a:ext cx="5418437"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Multithreading – In Brief</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3" y="2699950"/>
            <a:ext cx="8093675" cy="2038865"/>
          </a:xfrm>
          <a:prstGeom prst="rect">
            <a:avLst/>
          </a:prstGeom>
          <a:noFill/>
          <a:ln>
            <a:noFill/>
          </a:ln>
        </p:spPr>
        <p:txBody>
          <a:bodyPr spcFirstLastPara="1" wrap="square" lIns="91425" tIns="91425" rIns="91425" bIns="91425" anchor="t" anchorCtr="0">
            <a:noAutofit/>
          </a:bodyPr>
          <a:lstStyle/>
          <a:p>
            <a:pPr marR="0" lvl="0" algn="l" rtl="0">
              <a:lnSpc>
                <a:spcPct val="150000"/>
              </a:lnSpc>
              <a:spcBef>
                <a:spcPts val="0"/>
              </a:spcBef>
              <a:spcAft>
                <a:spcPts val="0"/>
              </a:spcAft>
              <a:buClr>
                <a:srgbClr val="000000"/>
              </a:buClr>
              <a:buSzPts val="1200"/>
            </a:pPr>
            <a:r>
              <a:rPr lang="en-US" sz="1600" dirty="0" smtClean="0">
                <a:solidFill>
                  <a:srgbClr val="0E2539"/>
                </a:solidFill>
                <a:latin typeface="Roboto Light"/>
                <a:ea typeface="Roboto Light"/>
                <a:cs typeface="Roboto Light"/>
                <a:sym typeface="Roboto Light"/>
              </a:rPr>
              <a:t>If you have identified several processes in your code that </a:t>
            </a:r>
            <a:r>
              <a:rPr lang="en-US" sz="1600" b="1" dirty="0" smtClean="0">
                <a:solidFill>
                  <a:srgbClr val="0E2539"/>
                </a:solidFill>
                <a:latin typeface="Roboto Light"/>
                <a:ea typeface="Roboto Light"/>
                <a:cs typeface="Roboto Light"/>
                <a:sym typeface="Roboto Light"/>
              </a:rPr>
              <a:t>do not depend on each other for completion</a:t>
            </a:r>
            <a:r>
              <a:rPr lang="en-US" sz="1600" dirty="0" smtClean="0">
                <a:solidFill>
                  <a:srgbClr val="0E2539"/>
                </a:solidFill>
                <a:latin typeface="Roboto Light"/>
                <a:ea typeface="Roboto Light"/>
                <a:cs typeface="Roboto Light"/>
                <a:sym typeface="Roboto Light"/>
              </a:rPr>
              <a:t>, and you have multiple heads in your processor, you can divide the load between these heads and thereby improve efficiency in your code. If your processes </a:t>
            </a:r>
            <a:r>
              <a:rPr lang="en-US" sz="1600" i="1" dirty="0" smtClean="0">
                <a:solidFill>
                  <a:srgbClr val="0E2539"/>
                </a:solidFill>
                <a:latin typeface="Roboto Light"/>
                <a:ea typeface="Roboto Light"/>
                <a:cs typeface="Roboto Light"/>
                <a:sym typeface="Roboto Light"/>
              </a:rPr>
              <a:t>are</a:t>
            </a:r>
            <a:r>
              <a:rPr lang="en-US" sz="1600" dirty="0" smtClean="0">
                <a:solidFill>
                  <a:srgbClr val="0E2539"/>
                </a:solidFill>
                <a:latin typeface="Roboto Light"/>
                <a:ea typeface="Roboto Light"/>
                <a:cs typeface="Roboto Light"/>
                <a:sym typeface="Roboto Light"/>
              </a:rPr>
              <a:t> dependent on one another, your code may run slower than they otherwise would, as each process waits for its prerequisites to finish in the other heads.</a:t>
            </a:r>
          </a:p>
        </p:txBody>
      </p:sp>
      <p:pic>
        <p:nvPicPr>
          <p:cNvPr id="3074"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187" y="862691"/>
            <a:ext cx="6614985" cy="168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67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sp>
        <p:nvSpPr>
          <p:cNvPr id="165" name="Google Shape;165;p22"/>
          <p:cNvSpPr txBox="1"/>
          <p:nvPr/>
        </p:nvSpPr>
        <p:spPr>
          <a:xfrm>
            <a:off x="3873843" y="497191"/>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dirty="0" smtClean="0">
                <a:solidFill>
                  <a:srgbClr val="0E2539"/>
                </a:solidFill>
                <a:latin typeface="Roboto Thin"/>
                <a:ea typeface="Roboto Thin"/>
                <a:cs typeface="Roboto Thin"/>
                <a:sym typeface="Roboto Thin"/>
              </a:rPr>
              <a:t>Quiz</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1816748" y="1183954"/>
            <a:ext cx="5251010" cy="3181866"/>
          </a:xfrm>
          <a:prstGeom prst="rect">
            <a:avLst/>
          </a:prstGeom>
          <a:noFill/>
          <a:ln>
            <a:noFill/>
          </a:ln>
        </p:spPr>
        <p:txBody>
          <a:bodyPr spcFirstLastPara="1" wrap="square" lIns="91425" tIns="91425" rIns="91425" bIns="91425" anchor="t" anchorCtr="0">
            <a:noAutofit/>
          </a:bodyPr>
          <a:lstStyle/>
          <a:p>
            <a:pPr marR="0" lvl="0" algn="ctr" rtl="0">
              <a:lnSpc>
                <a:spcPct val="150000"/>
              </a:lnSpc>
              <a:spcBef>
                <a:spcPts val="0"/>
              </a:spcBef>
              <a:spcAft>
                <a:spcPts val="0"/>
              </a:spcAft>
              <a:buClr>
                <a:srgbClr val="000000"/>
              </a:buClr>
              <a:buSzPts val="1200"/>
            </a:pPr>
            <a:r>
              <a:rPr lang="en-US" sz="1600" dirty="0" smtClean="0">
                <a:solidFill>
                  <a:srgbClr val="0E2539"/>
                </a:solidFill>
                <a:latin typeface="Roboto Light"/>
                <a:ea typeface="Roboto Light"/>
                <a:cs typeface="Roboto Light"/>
                <a:sym typeface="Roboto Light"/>
              </a:rPr>
              <a:t>Which is faster – executing code synchronously or concurrently (multi-threaded)?</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3013634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1816443" y="673772"/>
            <a:ext cx="5832389"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Javascript and the Browser</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91472" y="1447038"/>
            <a:ext cx="7935836" cy="2249400"/>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err="1" smtClean="0">
                <a:solidFill>
                  <a:srgbClr val="0E2539"/>
                </a:solidFill>
                <a:latin typeface="Roboto Light"/>
                <a:ea typeface="Roboto Light"/>
                <a:cs typeface="Roboto Light"/>
                <a:sym typeface="Roboto Light"/>
              </a:rPr>
              <a:t>Javascript</a:t>
            </a:r>
            <a:r>
              <a:rPr lang="en-US" sz="1600" dirty="0" smtClean="0">
                <a:solidFill>
                  <a:srgbClr val="0E2539"/>
                </a:solidFill>
                <a:latin typeface="Roboto Light"/>
                <a:ea typeface="Roboto Light"/>
                <a:cs typeface="Roboto Light"/>
                <a:sym typeface="Roboto Light"/>
              </a:rPr>
              <a:t> is a single-threaded language. You cannot run multiple concurrent processes in it, at least not out of the box, nor would you likely want to since most of our asynchrony problems are I/O bound.</a:t>
            </a:r>
          </a:p>
        </p:txBody>
      </p:sp>
    </p:spTree>
    <p:extLst>
      <p:ext uri="{BB962C8B-B14F-4D97-AF65-F5344CB8AC3E}">
        <p14:creationId xmlns:p14="http://schemas.microsoft.com/office/powerpoint/2010/main" val="4117172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304431" y="1397611"/>
            <a:ext cx="4642760" cy="2249400"/>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To execute processes synchronously your browser uses what’s called the </a:t>
            </a:r>
            <a:r>
              <a:rPr lang="en-US" sz="1600" b="1" dirty="0" smtClean="0">
                <a:solidFill>
                  <a:srgbClr val="0E2539"/>
                </a:solidFill>
                <a:latin typeface="Roboto Light"/>
                <a:ea typeface="Roboto Light"/>
                <a:cs typeface="Roboto Light"/>
                <a:sym typeface="Roboto Light"/>
              </a:rPr>
              <a:t>Call Stack.</a:t>
            </a:r>
            <a:endParaRPr lang="en-US" sz="1600" dirty="0" smtClean="0">
              <a:solidFill>
                <a:srgbClr val="0E2539"/>
              </a:solidFill>
              <a:latin typeface="Roboto Light"/>
              <a:ea typeface="Roboto Light"/>
              <a:cs typeface="Roboto Light"/>
              <a:sym typeface="Roboto Light"/>
            </a:endParaRP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A stack is </a:t>
            </a:r>
            <a:r>
              <a:rPr lang="en-US" sz="1600" b="1" dirty="0" smtClean="0">
                <a:solidFill>
                  <a:srgbClr val="0E2539"/>
                </a:solidFill>
                <a:latin typeface="Roboto Light"/>
                <a:ea typeface="Roboto Light"/>
                <a:cs typeface="Roboto Light"/>
                <a:sym typeface="Roboto Light"/>
              </a:rPr>
              <a:t>last in, first out.</a:t>
            </a:r>
            <a:r>
              <a:rPr lang="en-US" sz="1600" dirty="0" smtClean="0">
                <a:solidFill>
                  <a:srgbClr val="0E2539"/>
                </a:solidFill>
                <a:latin typeface="Roboto Light"/>
                <a:ea typeface="Roboto Light"/>
                <a:cs typeface="Roboto Light"/>
                <a:sym typeface="Roboto Light"/>
              </a:rPr>
              <a:t> Think of it like stacking plates. When you add a plate to a pile, you must remove the top plate before you’re able to remove additional plates.</a:t>
            </a:r>
            <a:endParaRPr lang="en-US" sz="1600" dirty="0">
              <a:solidFill>
                <a:srgbClr val="0E2539"/>
              </a:solidFill>
              <a:latin typeface="Roboto Light"/>
              <a:ea typeface="Roboto Light"/>
              <a:cs typeface="Roboto Light"/>
              <a:sym typeface="Roboto Light"/>
            </a:endParaRPr>
          </a:p>
        </p:txBody>
      </p:sp>
      <p:sp>
        <p:nvSpPr>
          <p:cNvPr id="10" name="Google Shape;165;p22"/>
          <p:cNvSpPr txBox="1"/>
          <p:nvPr/>
        </p:nvSpPr>
        <p:spPr>
          <a:xfrm>
            <a:off x="1000898" y="502412"/>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Call Stack</a:t>
            </a:r>
            <a:endParaRPr sz="3000" b="0" i="0" u="none" strike="noStrike" cap="none" dirty="0">
              <a:solidFill>
                <a:srgbClr val="0E2539"/>
              </a:solidFill>
              <a:latin typeface="Roboto Thin"/>
              <a:ea typeface="Roboto Thin"/>
              <a:cs typeface="Roboto Thin"/>
              <a:sym typeface="Roboto Thin"/>
            </a:endParaRPr>
          </a:p>
        </p:txBody>
      </p:sp>
      <p:pic>
        <p:nvPicPr>
          <p:cNvPr id="11266" name="Picture 2" descr="Image result for call sta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2065" y="931959"/>
            <a:ext cx="4124790" cy="3024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97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491471" y="945292"/>
            <a:ext cx="8009978"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So how does your browser deal with asynchronous behavior if </a:t>
            </a:r>
            <a:r>
              <a:rPr lang="en-US" sz="1600" dirty="0" err="1" smtClean="0">
                <a:solidFill>
                  <a:srgbClr val="0E2539"/>
                </a:solidFill>
                <a:latin typeface="Roboto Light"/>
                <a:ea typeface="Roboto Light"/>
                <a:cs typeface="Roboto Light"/>
                <a:sym typeface="Roboto Light"/>
              </a:rPr>
              <a:t>Javascript</a:t>
            </a:r>
            <a:r>
              <a:rPr lang="en-US" sz="1600" dirty="0" smtClean="0">
                <a:solidFill>
                  <a:srgbClr val="0E2539"/>
                </a:solidFill>
                <a:latin typeface="Roboto Light"/>
                <a:ea typeface="Roboto Light"/>
                <a:cs typeface="Roboto Light"/>
                <a:sym typeface="Roboto Light"/>
              </a:rPr>
              <a:t> is single-threaded?</a:t>
            </a:r>
          </a:p>
          <a:p>
            <a:pPr lvl="0">
              <a:lnSpc>
                <a:spcPct val="150000"/>
              </a:lnSpc>
              <a:buSzPts val="1200"/>
            </a:pPr>
            <a:endParaRPr lang="en-US" sz="1600" dirty="0">
              <a:solidFill>
                <a:srgbClr val="0E2539"/>
              </a:solidFill>
              <a:latin typeface="Roboto Light"/>
              <a:ea typeface="Roboto Light"/>
              <a:cs typeface="Roboto Light"/>
              <a:sym typeface="Roboto Light"/>
            </a:endParaRPr>
          </a:p>
          <a:p>
            <a:pPr lvl="0">
              <a:lnSpc>
                <a:spcPct val="150000"/>
              </a:lnSpc>
              <a:buSzPts val="1200"/>
            </a:pPr>
            <a:r>
              <a:rPr lang="en-US" sz="1600" dirty="0" smtClean="0">
                <a:solidFill>
                  <a:srgbClr val="0E2539"/>
                </a:solidFill>
                <a:latin typeface="Roboto Light"/>
                <a:ea typeface="Roboto Light"/>
                <a:cs typeface="Roboto Light"/>
                <a:sym typeface="Roboto Light"/>
              </a:rPr>
              <a:t>While </a:t>
            </a:r>
            <a:r>
              <a:rPr lang="en-US" sz="1600" dirty="0" err="1" smtClean="0">
                <a:solidFill>
                  <a:srgbClr val="0E2539"/>
                </a:solidFill>
                <a:latin typeface="Roboto Light"/>
                <a:ea typeface="Roboto Light"/>
                <a:cs typeface="Roboto Light"/>
                <a:sym typeface="Roboto Light"/>
              </a:rPr>
              <a:t>Javascript</a:t>
            </a:r>
            <a:r>
              <a:rPr lang="en-US" sz="1600" dirty="0" smtClean="0">
                <a:solidFill>
                  <a:srgbClr val="0E2539"/>
                </a:solidFill>
                <a:latin typeface="Roboto Light"/>
                <a:ea typeface="Roboto Light"/>
                <a:cs typeface="Roboto Light"/>
                <a:sym typeface="Roboto Light"/>
              </a:rPr>
              <a:t> is indeed single-threaded, it’s not the only resource available to your browser. Your browser has a variety of </a:t>
            </a:r>
            <a:r>
              <a:rPr lang="en-US" sz="1600" b="1" dirty="0" smtClean="0">
                <a:solidFill>
                  <a:srgbClr val="0E2539"/>
                </a:solidFill>
                <a:latin typeface="Roboto Light"/>
                <a:ea typeface="Roboto Light"/>
                <a:cs typeface="Roboto Light"/>
                <a:sym typeface="Roboto Light"/>
              </a:rPr>
              <a:t>Web APIs</a:t>
            </a:r>
            <a:r>
              <a:rPr lang="en-US" sz="1600" dirty="0" smtClean="0">
                <a:solidFill>
                  <a:srgbClr val="0E2539"/>
                </a:solidFill>
                <a:latin typeface="Roboto Light"/>
                <a:ea typeface="Roboto Light"/>
                <a:cs typeface="Roboto Light"/>
                <a:sym typeface="Roboto Light"/>
              </a:rPr>
              <a:t> at its disposal including the Document Object Model (DOM), </a:t>
            </a:r>
            <a:r>
              <a:rPr lang="en-US" sz="1600" dirty="0" err="1" smtClean="0">
                <a:solidFill>
                  <a:srgbClr val="0E2539"/>
                </a:solidFill>
                <a:latin typeface="Roboto Light"/>
                <a:ea typeface="Roboto Light"/>
                <a:cs typeface="Roboto Light"/>
                <a:sym typeface="Roboto Light"/>
              </a:rPr>
              <a:t>ajax</a:t>
            </a:r>
            <a:r>
              <a:rPr lang="en-US" sz="1600" dirty="0" smtClean="0">
                <a:solidFill>
                  <a:srgbClr val="0E2539"/>
                </a:solidFill>
                <a:latin typeface="Roboto Light"/>
                <a:ea typeface="Roboto Light"/>
                <a:cs typeface="Roboto Light"/>
                <a:sym typeface="Roboto Light"/>
              </a:rPr>
              <a:t> (</a:t>
            </a:r>
            <a:r>
              <a:rPr lang="en-US" sz="1600" dirty="0" err="1" smtClean="0">
                <a:solidFill>
                  <a:srgbClr val="0E2539"/>
                </a:solidFill>
                <a:latin typeface="Roboto Light"/>
                <a:ea typeface="Roboto Light"/>
                <a:cs typeface="Roboto Light"/>
                <a:sym typeface="Roboto Light"/>
              </a:rPr>
              <a:t>xmlhttprequest</a:t>
            </a:r>
            <a:r>
              <a:rPr lang="en-US" sz="1600" dirty="0" smtClean="0">
                <a:solidFill>
                  <a:srgbClr val="0E2539"/>
                </a:solidFill>
                <a:latin typeface="Roboto Light"/>
                <a:ea typeface="Roboto Light"/>
                <a:cs typeface="Roboto Light"/>
                <a:sym typeface="Roboto Light"/>
              </a:rPr>
              <a:t>), </a:t>
            </a:r>
            <a:r>
              <a:rPr lang="en-US" sz="1600" dirty="0" err="1" smtClean="0">
                <a:solidFill>
                  <a:srgbClr val="0E2539"/>
                </a:solidFill>
                <a:latin typeface="Roboto Light"/>
                <a:ea typeface="Roboto Light"/>
                <a:cs typeface="Roboto Light"/>
                <a:sym typeface="Roboto Light"/>
              </a:rPr>
              <a:t>setTimeout</a:t>
            </a:r>
            <a:r>
              <a:rPr lang="en-US" sz="1600" dirty="0" smtClean="0">
                <a:solidFill>
                  <a:srgbClr val="0E2539"/>
                </a:solidFill>
                <a:latin typeface="Roboto Light"/>
                <a:ea typeface="Roboto Light"/>
                <a:cs typeface="Roboto Light"/>
                <a:sym typeface="Roboto Light"/>
              </a:rPr>
              <a:t>, and more. These Web APIs allow an additional resource for handling asynchronous behavior.</a:t>
            </a:r>
          </a:p>
          <a:p>
            <a:pPr lvl="0">
              <a:lnSpc>
                <a:spcPct val="150000"/>
              </a:lnSpc>
              <a:buSzPts val="1200"/>
            </a:pPr>
            <a:endParaRPr lang="en-US" sz="1600" dirty="0">
              <a:solidFill>
                <a:srgbClr val="0E2539"/>
              </a:solidFill>
              <a:latin typeface="Roboto Light"/>
              <a:ea typeface="Roboto Light"/>
              <a:cs typeface="Roboto Light"/>
              <a:sym typeface="Roboto Light"/>
            </a:endParaRPr>
          </a:p>
          <a:p>
            <a:pPr lvl="0">
              <a:lnSpc>
                <a:spcPct val="150000"/>
              </a:lnSpc>
              <a:buSzPts val="1200"/>
            </a:pPr>
            <a:r>
              <a:rPr lang="en-US" sz="1600" dirty="0" smtClean="0">
                <a:solidFill>
                  <a:srgbClr val="0E2539"/>
                </a:solidFill>
                <a:latin typeface="Roboto Light"/>
                <a:ea typeface="Roboto Light"/>
                <a:cs typeface="Roboto Light"/>
                <a:sym typeface="Roboto Light"/>
              </a:rPr>
              <a:t>Node also has APIs available, but C++ APIs rather than Web APIs.</a:t>
            </a:r>
          </a:p>
          <a:p>
            <a:pPr lvl="0">
              <a:lnSpc>
                <a:spcPct val="150000"/>
              </a:lnSpc>
              <a:buSzPts val="1200"/>
            </a:pPr>
            <a:endParaRPr lang="en-US" sz="1600" dirty="0">
              <a:solidFill>
                <a:srgbClr val="0E2539"/>
              </a:solidFill>
              <a:latin typeface="Roboto Light"/>
              <a:ea typeface="Roboto Light"/>
              <a:cs typeface="Roboto Light"/>
              <a:sym typeface="Roboto Light"/>
            </a:endParaRPr>
          </a:p>
          <a:p>
            <a:pPr lvl="0">
              <a:lnSpc>
                <a:spcPct val="150000"/>
              </a:lnSpc>
              <a:buSzPts val="1200"/>
            </a:pPr>
            <a:endParaRPr lang="en-US" sz="1600" dirty="0">
              <a:solidFill>
                <a:srgbClr val="0E2539"/>
              </a:solidFill>
              <a:latin typeface="Roboto Light"/>
              <a:ea typeface="Roboto Light"/>
              <a:cs typeface="Roboto Light"/>
              <a:sym typeface="Roboto Light"/>
            </a:endParaRPr>
          </a:p>
        </p:txBody>
      </p:sp>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spTree>
    <p:extLst>
      <p:ext uri="{BB962C8B-B14F-4D97-AF65-F5344CB8AC3E}">
        <p14:creationId xmlns:p14="http://schemas.microsoft.com/office/powerpoint/2010/main" val="696666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9" name="Google Shape;166;p22"/>
          <p:cNvSpPr txBox="1"/>
          <p:nvPr/>
        </p:nvSpPr>
        <p:spPr>
          <a:xfrm>
            <a:off x="491471" y="1192427"/>
            <a:ext cx="4284415"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console.log("Star");</a:t>
            </a:r>
          </a:p>
          <a:p>
            <a:pPr lvl="0">
              <a:lnSpc>
                <a:spcPct val="150000"/>
              </a:lnSpc>
              <a:buSzPts val="1200"/>
            </a:pPr>
            <a:r>
              <a:rPr lang="en-US" sz="1600" dirty="0" err="1">
                <a:solidFill>
                  <a:srgbClr val="0E2539"/>
                </a:solidFill>
                <a:latin typeface="Consolas" pitchFamily="49" charset="0"/>
                <a:ea typeface="Roboto Light"/>
                <a:cs typeface="Consolas" pitchFamily="49" charset="0"/>
                <a:sym typeface="Roboto Light"/>
              </a:rPr>
              <a:t>setTimeout</a:t>
            </a:r>
            <a:r>
              <a:rPr lang="en-US" sz="1600" dirty="0">
                <a:solidFill>
                  <a:srgbClr val="0E2539"/>
                </a:solidFill>
                <a:latin typeface="Consolas" pitchFamily="49" charset="0"/>
                <a:ea typeface="Roboto Light"/>
                <a:cs typeface="Consolas" pitchFamily="49" charset="0"/>
                <a:sym typeface="Roboto Light"/>
              </a:rPr>
              <a:t>(function </a:t>
            </a:r>
            <a:r>
              <a:rPr lang="en-US" sz="1600" dirty="0" err="1">
                <a:solidFill>
                  <a:srgbClr val="0E2539"/>
                </a:solidFill>
                <a:latin typeface="Consolas" pitchFamily="49" charset="0"/>
                <a:ea typeface="Roboto Light"/>
                <a:cs typeface="Consolas" pitchFamily="49" charset="0"/>
                <a:sym typeface="Roboto Light"/>
              </a:rPr>
              <a:t>cb</a:t>
            </a:r>
            <a:r>
              <a:rPr lang="en-US" sz="1600" dirty="0">
                <a:solidFill>
                  <a:srgbClr val="0E2539"/>
                </a:solidFill>
                <a:latin typeface="Consolas" pitchFamily="49" charset="0"/>
                <a:ea typeface="Roboto Light"/>
                <a:cs typeface="Consolas" pitchFamily="49" charset="0"/>
                <a:sym typeface="Roboto Light"/>
              </a:rPr>
              <a:t>() {</a:t>
            </a:r>
          </a:p>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  console.log("A </a:t>
            </a:r>
            <a:r>
              <a:rPr lang="en-US" sz="1600" dirty="0" smtClean="0">
                <a:solidFill>
                  <a:srgbClr val="0E2539"/>
                </a:solidFill>
                <a:latin typeface="Consolas" pitchFamily="49" charset="0"/>
                <a:ea typeface="Roboto Light"/>
                <a:cs typeface="Consolas" pitchFamily="49" charset="0"/>
                <a:sym typeface="Roboto Light"/>
              </a:rPr>
              <a:t>New Hope");</a:t>
            </a:r>
            <a:endParaRPr lang="en-US" sz="1600" dirty="0">
              <a:solidFill>
                <a:srgbClr val="0E2539"/>
              </a:solidFill>
              <a:latin typeface="Consolas" pitchFamily="49" charset="0"/>
              <a:ea typeface="Roboto Light"/>
              <a:cs typeface="Consolas" pitchFamily="49" charset="0"/>
              <a:sym typeface="Roboto Light"/>
            </a:endParaRPr>
          </a:p>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 2000);</a:t>
            </a:r>
          </a:p>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console.log("Wars</a:t>
            </a:r>
            <a:r>
              <a:rPr lang="en-US" sz="1600" dirty="0" smtClean="0">
                <a:solidFill>
                  <a:srgbClr val="0E2539"/>
                </a:solidFill>
                <a:latin typeface="Consolas" pitchFamily="49" charset="0"/>
                <a:ea typeface="Roboto Light"/>
                <a:cs typeface="Consolas" pitchFamily="49" charset="0"/>
                <a:sym typeface="Roboto Light"/>
              </a:rPr>
              <a:t>");</a:t>
            </a:r>
            <a:endParaRPr lang="en-US" sz="1600" dirty="0">
              <a:solidFill>
                <a:srgbClr val="0E2539"/>
              </a:solidFill>
              <a:latin typeface="Consolas" pitchFamily="49" charset="0"/>
              <a:ea typeface="Roboto Light"/>
              <a:cs typeface="Consolas" pitchFamily="49" charset="0"/>
              <a:sym typeface="Roboto Light"/>
            </a:endParaRPr>
          </a:p>
        </p:txBody>
      </p:sp>
      <p:sp>
        <p:nvSpPr>
          <p:cNvPr id="10" name="Google Shape;165;p22"/>
          <p:cNvSpPr txBox="1"/>
          <p:nvPr/>
        </p:nvSpPr>
        <p:spPr>
          <a:xfrm>
            <a:off x="1841157" y="253643"/>
            <a:ext cx="5288692"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Diving In - The Event Loop</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4072871" y="1097692"/>
            <a:ext cx="4284415" cy="3534032"/>
          </a:xfrm>
          <a:prstGeom prst="rect">
            <a:avLst/>
          </a:prstGeom>
          <a:noFill/>
          <a:ln>
            <a:noFill/>
          </a:ln>
        </p:spPr>
        <p:txBody>
          <a:bodyPr spcFirstLastPara="1" wrap="square" lIns="91425" tIns="91425" rIns="91425" bIns="91425" anchor="t" anchorCtr="0">
            <a:noAutofit/>
          </a:bodyPr>
          <a:lstStyle/>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console.log(‘Star’) gets added to the call stack, executes, and ‘Star’ is added to the console.</a:t>
            </a:r>
          </a:p>
          <a:p>
            <a:pPr marL="342900" lvl="0" indent="-342900">
              <a:lnSpc>
                <a:spcPct val="150000"/>
              </a:lnSpc>
              <a:buSzPts val="1200"/>
              <a:buFont typeface="+mj-lt"/>
              <a:buAutoNum type="arabicPeriod"/>
            </a:pPr>
            <a:r>
              <a:rPr lang="en-US" sz="1200" dirty="0" err="1" smtClean="0">
                <a:solidFill>
                  <a:srgbClr val="0E2539"/>
                </a:solidFill>
                <a:latin typeface="Roboto Light"/>
                <a:ea typeface="Roboto Light"/>
                <a:cs typeface="Roboto Light"/>
                <a:sym typeface="Roboto Light"/>
              </a:rPr>
              <a:t>setTimeout</a:t>
            </a:r>
            <a:r>
              <a:rPr lang="en-US" sz="1200" dirty="0" smtClean="0">
                <a:solidFill>
                  <a:srgbClr val="0E2539"/>
                </a:solidFill>
                <a:latin typeface="Roboto Light"/>
                <a:ea typeface="Roboto Light"/>
                <a:cs typeface="Roboto Light"/>
                <a:sym typeface="Roboto Light"/>
              </a:rPr>
              <a:t> is added to the stack.</a:t>
            </a:r>
          </a:p>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The browser starts a timer with a callback in its Web APIs.</a:t>
            </a:r>
          </a:p>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console.log(‘A New Hope’) is added to the stack, is called, and adds ‘A New Hope’ to the console.</a:t>
            </a:r>
          </a:p>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The timer completes and the callback is pushed into what’s called the </a:t>
            </a:r>
            <a:r>
              <a:rPr lang="en-US" sz="1200" b="1" dirty="0" smtClean="0">
                <a:solidFill>
                  <a:srgbClr val="0E2539"/>
                </a:solidFill>
                <a:latin typeface="Roboto Light"/>
                <a:ea typeface="Roboto Light"/>
                <a:cs typeface="Roboto Light"/>
                <a:sym typeface="Roboto Light"/>
              </a:rPr>
              <a:t>“Task Queue”</a:t>
            </a:r>
            <a:r>
              <a:rPr lang="en-US" sz="1200" dirty="0" smtClean="0">
                <a:solidFill>
                  <a:srgbClr val="0E2539"/>
                </a:solidFill>
                <a:latin typeface="Roboto Light"/>
                <a:ea typeface="Roboto Light"/>
                <a:cs typeface="Roboto Light"/>
                <a:sym typeface="Roboto Light"/>
              </a:rPr>
              <a:t>.</a:t>
            </a:r>
          </a:p>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The </a:t>
            </a:r>
            <a:r>
              <a:rPr lang="en-US" sz="1200" b="1" dirty="0" smtClean="0">
                <a:solidFill>
                  <a:srgbClr val="0E2539"/>
                </a:solidFill>
                <a:latin typeface="Roboto Light"/>
                <a:ea typeface="Roboto Light"/>
                <a:cs typeface="Roboto Light"/>
                <a:sym typeface="Roboto Light"/>
              </a:rPr>
              <a:t>Event Loop</a:t>
            </a:r>
            <a:r>
              <a:rPr lang="en-US" sz="1200" dirty="0" smtClean="0">
                <a:solidFill>
                  <a:srgbClr val="0E2539"/>
                </a:solidFill>
                <a:latin typeface="Roboto Light"/>
                <a:ea typeface="Roboto Light"/>
                <a:cs typeface="Roboto Light"/>
                <a:sym typeface="Roboto Light"/>
              </a:rPr>
              <a:t> sees the callback in the Task Queue and pushes it into the stack.</a:t>
            </a:r>
          </a:p>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console.log(‘Wars’) is popped off the stack and “Wars” is added to the console.</a:t>
            </a:r>
            <a:endParaRPr lang="en-US" sz="12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41928815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86378" y="1750261"/>
            <a:ext cx="2588741" cy="1221745"/>
          </a:xfrm>
          <a:prstGeom prst="rect">
            <a:avLst/>
          </a:prstGeom>
        </p:spPr>
        <p:txBody>
          <a:bodyPr wrap="square">
            <a:spAutoFit/>
          </a:bodyPr>
          <a:lstStyle/>
          <a:p>
            <a:pPr lvl="0">
              <a:lnSpc>
                <a:spcPct val="150000"/>
              </a:lnSpc>
              <a:buSzPts val="1200"/>
            </a:pPr>
            <a:r>
              <a:rPr lang="en-US" sz="1000" dirty="0">
                <a:solidFill>
                  <a:srgbClr val="0E2539"/>
                </a:solidFill>
                <a:latin typeface="Consolas" pitchFamily="49" charset="0"/>
                <a:ea typeface="Roboto Light"/>
                <a:cs typeface="Consolas" pitchFamily="49" charset="0"/>
                <a:sym typeface="Roboto Light"/>
              </a:rPr>
              <a:t>console.log("Star");</a:t>
            </a:r>
          </a:p>
          <a:p>
            <a:pPr lvl="0">
              <a:lnSpc>
                <a:spcPct val="150000"/>
              </a:lnSpc>
              <a:buSzPts val="1200"/>
            </a:pPr>
            <a:r>
              <a:rPr lang="en-US" sz="1000" dirty="0" err="1">
                <a:solidFill>
                  <a:srgbClr val="0E2539"/>
                </a:solidFill>
                <a:latin typeface="Consolas" pitchFamily="49" charset="0"/>
                <a:ea typeface="Roboto Light"/>
                <a:cs typeface="Consolas" pitchFamily="49" charset="0"/>
                <a:sym typeface="Roboto Light"/>
              </a:rPr>
              <a:t>setTimeout</a:t>
            </a:r>
            <a:r>
              <a:rPr lang="en-US" sz="1000" dirty="0">
                <a:solidFill>
                  <a:srgbClr val="0E2539"/>
                </a:solidFill>
                <a:latin typeface="Consolas" pitchFamily="49" charset="0"/>
                <a:ea typeface="Roboto Light"/>
                <a:cs typeface="Consolas" pitchFamily="49" charset="0"/>
                <a:sym typeface="Roboto Light"/>
              </a:rPr>
              <a:t>(function </a:t>
            </a:r>
            <a:r>
              <a:rPr lang="en-US" sz="1000" dirty="0" err="1">
                <a:solidFill>
                  <a:srgbClr val="0E2539"/>
                </a:solidFill>
                <a:latin typeface="Consolas" pitchFamily="49" charset="0"/>
                <a:ea typeface="Roboto Light"/>
                <a:cs typeface="Consolas" pitchFamily="49" charset="0"/>
                <a:sym typeface="Roboto Light"/>
              </a:rPr>
              <a:t>cb</a:t>
            </a:r>
            <a:r>
              <a:rPr lang="en-US" sz="1000" dirty="0">
                <a:solidFill>
                  <a:srgbClr val="0E2539"/>
                </a:solidFill>
                <a:latin typeface="Consolas" pitchFamily="49" charset="0"/>
                <a:ea typeface="Roboto Light"/>
                <a:cs typeface="Consolas" pitchFamily="49" charset="0"/>
                <a:sym typeface="Roboto Light"/>
              </a:rPr>
              <a:t>() {</a:t>
            </a:r>
          </a:p>
          <a:p>
            <a:pPr lvl="0">
              <a:lnSpc>
                <a:spcPct val="150000"/>
              </a:lnSpc>
              <a:buSzPts val="1200"/>
            </a:pPr>
            <a:r>
              <a:rPr lang="en-US" sz="1000" dirty="0">
                <a:solidFill>
                  <a:srgbClr val="0E2539"/>
                </a:solidFill>
                <a:latin typeface="Consolas" pitchFamily="49" charset="0"/>
                <a:ea typeface="Roboto Light"/>
                <a:cs typeface="Consolas" pitchFamily="49" charset="0"/>
                <a:sym typeface="Roboto Light"/>
              </a:rPr>
              <a:t>  console.log("A New Hope");</a:t>
            </a:r>
          </a:p>
          <a:p>
            <a:pPr lvl="0">
              <a:lnSpc>
                <a:spcPct val="150000"/>
              </a:lnSpc>
              <a:buSzPts val="1200"/>
            </a:pPr>
            <a:r>
              <a:rPr lang="en-US" sz="1000" dirty="0">
                <a:solidFill>
                  <a:srgbClr val="0E2539"/>
                </a:solidFill>
                <a:latin typeface="Consolas" pitchFamily="49" charset="0"/>
                <a:ea typeface="Roboto Light"/>
                <a:cs typeface="Consolas" pitchFamily="49" charset="0"/>
                <a:sym typeface="Roboto Light"/>
              </a:rPr>
              <a:t>}, 2000);</a:t>
            </a:r>
          </a:p>
          <a:p>
            <a:pPr lvl="0">
              <a:lnSpc>
                <a:spcPct val="150000"/>
              </a:lnSpc>
              <a:buSzPts val="1200"/>
            </a:pPr>
            <a:r>
              <a:rPr lang="en-US" sz="1000" dirty="0">
                <a:solidFill>
                  <a:srgbClr val="0E2539"/>
                </a:solidFill>
                <a:latin typeface="Consolas" pitchFamily="49" charset="0"/>
                <a:ea typeface="Roboto Light"/>
                <a:cs typeface="Consolas" pitchFamily="49" charset="0"/>
                <a:sym typeface="Roboto Light"/>
              </a:rPr>
              <a:t>console.log("Wars");</a:t>
            </a:r>
          </a:p>
        </p:txBody>
      </p:sp>
    </p:spTree>
    <p:extLst>
      <p:ext uri="{BB962C8B-B14F-4D97-AF65-F5344CB8AC3E}">
        <p14:creationId xmlns:p14="http://schemas.microsoft.com/office/powerpoint/2010/main" val="1002691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376265" y="2948866"/>
            <a:ext cx="980389" cy="32316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 Clog</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4832128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3552838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4462763" y="2418622"/>
            <a:ext cx="980389" cy="784830"/>
          </a:xfrm>
          <a:prstGeom prst="rect">
            <a:avLst/>
          </a:prstGeom>
        </p:spPr>
        <p:txBody>
          <a:bodyPr wrap="square">
            <a:spAutoFit/>
          </a:bodyPr>
          <a:lstStyle/>
          <a:p>
            <a:pPr lvl="0">
              <a:lnSpc>
                <a:spcPct val="150000"/>
              </a:lnSpc>
              <a:buSzPts val="1200"/>
            </a:pPr>
            <a:r>
              <a:rPr lang="en-US" sz="1000" dirty="0" err="1" smtClean="0">
                <a:solidFill>
                  <a:srgbClr val="0E2539"/>
                </a:solidFill>
                <a:latin typeface="Consolas" pitchFamily="49" charset="0"/>
                <a:ea typeface="Roboto Light"/>
                <a:cs typeface="Consolas" pitchFamily="49" charset="0"/>
                <a:sym typeface="Roboto Light"/>
              </a:rPr>
              <a:t>setTimeout</a:t>
            </a:r>
            <a:r>
              <a:rPr lang="en-US" sz="1000" dirty="0" smtClean="0">
                <a:solidFill>
                  <a:srgbClr val="0E2539"/>
                </a:solidFill>
                <a:latin typeface="Consolas" pitchFamily="49" charset="0"/>
                <a:ea typeface="Roboto Light"/>
                <a:cs typeface="Consolas" pitchFamily="49" charset="0"/>
                <a:sym typeface="Roboto Light"/>
              </a:rPr>
              <a:t> with callback</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41179526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436175" y="451350"/>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What is Asynchrony?</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36175" y="1447038"/>
            <a:ext cx="3613500" cy="271719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dirty="0" smtClean="0">
                <a:solidFill>
                  <a:srgbClr val="0E2539"/>
                </a:solidFill>
                <a:latin typeface="Roboto Light"/>
                <a:ea typeface="Roboto Light"/>
                <a:cs typeface="Roboto Light"/>
                <a:sym typeface="Roboto Light"/>
              </a:rPr>
              <a:t>Imagine you’re an airline running a ticket counter with only one agent.</a:t>
            </a:r>
          </a:p>
          <a:p>
            <a:pPr marL="0" marR="0" lvl="0" indent="0" algn="l" rtl="0">
              <a:lnSpc>
                <a:spcPct val="150000"/>
              </a:lnSpc>
              <a:spcBef>
                <a:spcPts val="0"/>
              </a:spcBef>
              <a:spcAft>
                <a:spcPts val="0"/>
              </a:spcAft>
              <a:buClr>
                <a:srgbClr val="000000"/>
              </a:buClr>
              <a:buSzPts val="1200"/>
              <a:buFont typeface="Arial"/>
              <a:buNone/>
            </a:pPr>
            <a:endParaRPr lang="en-US" sz="1200" dirty="0">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r>
              <a:rPr lang="en-US" sz="1200" b="0" i="0" u="none" strike="noStrike" cap="none" dirty="0" smtClean="0">
                <a:solidFill>
                  <a:srgbClr val="0E2539"/>
                </a:solidFill>
                <a:latin typeface="Roboto Light"/>
                <a:ea typeface="Roboto Light"/>
                <a:cs typeface="Roboto Light"/>
                <a:sym typeface="Roboto Light"/>
              </a:rPr>
              <a:t>Most of the time things are fine, but sometimes things go wrong.</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Customers forget their bags.</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b="0" i="0" u="none" strike="noStrike" cap="none" dirty="0" smtClean="0">
                <a:solidFill>
                  <a:srgbClr val="0E2539"/>
                </a:solidFill>
                <a:latin typeface="Roboto Light"/>
                <a:ea typeface="Roboto Light"/>
                <a:cs typeface="Roboto Light"/>
                <a:sym typeface="Roboto Light"/>
              </a:rPr>
              <a:t>They need to consult with their families.</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They can’t speak the agent’s language.</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b="0" i="0" u="none" strike="noStrike" cap="none" dirty="0" smtClean="0">
                <a:solidFill>
                  <a:srgbClr val="0E2539"/>
                </a:solidFill>
                <a:latin typeface="Roboto Light"/>
                <a:ea typeface="Roboto Light"/>
                <a:cs typeface="Roboto Light"/>
                <a:sym typeface="Roboto Light"/>
              </a:rPr>
              <a:t>They’re confused and just really slow.</a:t>
            </a:r>
          </a:p>
        </p:txBody>
      </p:sp>
      <p:pic>
        <p:nvPicPr>
          <p:cNvPr id="2050" name="Picture 2" descr="Image result for airline long l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1248" y="1220173"/>
            <a:ext cx="4805607" cy="270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401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6137103" y="1516579"/>
            <a:ext cx="980389" cy="553998"/>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Timer… -&gt;</a:t>
            </a:r>
          </a:p>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Callback</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32656877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6137103" y="1516579"/>
            <a:ext cx="980389" cy="553998"/>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Timer… -&gt;</a:t>
            </a:r>
          </a:p>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Callback</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4456584" y="2944467"/>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 Clog</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3828518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6137103" y="1516579"/>
            <a:ext cx="980389" cy="553998"/>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Timer… -&gt;</a:t>
            </a:r>
          </a:p>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Callback</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1960518" y="2071589"/>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13001010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1960518" y="2071589"/>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a:t>
            </a:r>
            <a:endParaRPr lang="en-US" sz="1000" dirty="0">
              <a:solidFill>
                <a:srgbClr val="0E2539"/>
              </a:solidFill>
              <a:latin typeface="Consolas" pitchFamily="49" charset="0"/>
              <a:ea typeface="Roboto Light"/>
              <a:cs typeface="Consolas" pitchFamily="49" charset="0"/>
              <a:sym typeface="Roboto Light"/>
            </a:endParaRPr>
          </a:p>
        </p:txBody>
      </p:sp>
      <p:sp>
        <p:nvSpPr>
          <p:cNvPr id="5" name="Rectangle 4"/>
          <p:cNvSpPr/>
          <p:nvPr/>
        </p:nvSpPr>
        <p:spPr>
          <a:xfrm>
            <a:off x="5449330" y="4034481"/>
            <a:ext cx="1841156" cy="451022"/>
          </a:xfrm>
          <a:prstGeom prst="rect">
            <a:avLst/>
          </a:prstGeom>
          <a:solidFill>
            <a:schemeClr val="tx2">
              <a:lumMod val="9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25443" y="4098409"/>
            <a:ext cx="980389" cy="298415"/>
          </a:xfrm>
          <a:prstGeom prst="rect">
            <a:avLst/>
          </a:prstGeom>
        </p:spPr>
        <p:txBody>
          <a:bodyPr wrap="square">
            <a:spAutoFit/>
          </a:bodyPr>
          <a:lstStyle/>
          <a:p>
            <a:pPr lvl="0">
              <a:lnSpc>
                <a:spcPct val="150000"/>
              </a:lnSpc>
              <a:buSzPts val="1200"/>
            </a:pPr>
            <a:r>
              <a:rPr lang="en-US" sz="1000" dirty="0">
                <a:latin typeface="Consolas" pitchFamily="49" charset="0"/>
                <a:cs typeface="Consolas" pitchFamily="49" charset="0"/>
                <a:sym typeface="Roboto Light"/>
              </a:rPr>
              <a:t>Callback</a:t>
            </a:r>
          </a:p>
        </p:txBody>
      </p:sp>
      <p:sp>
        <p:nvSpPr>
          <p:cNvPr id="6" name="Rectangle 5"/>
          <p:cNvSpPr/>
          <p:nvPr/>
        </p:nvSpPr>
        <p:spPr>
          <a:xfrm>
            <a:off x="7436982" y="1545753"/>
            <a:ext cx="1277914" cy="380873"/>
          </a:xfrm>
          <a:prstGeom prst="rect">
            <a:avLst/>
          </a:prstGeom>
        </p:spPr>
        <p:txBody>
          <a:bodyPr wrap="none">
            <a:spAutoFit/>
          </a:bodyPr>
          <a:lstStyle/>
          <a:p>
            <a:pPr lvl="0">
              <a:lnSpc>
                <a:spcPct val="150000"/>
              </a:lnSpc>
              <a:buSzPts val="1200"/>
            </a:pPr>
            <a:r>
              <a:rPr lang="en-US" dirty="0" smtClean="0">
                <a:latin typeface="Consolas" pitchFamily="49" charset="0"/>
                <a:cs typeface="Consolas" pitchFamily="49" charset="0"/>
                <a:sym typeface="Roboto Light"/>
              </a:rPr>
              <a:t>Timer Done!</a:t>
            </a:r>
            <a:endParaRPr lang="en-US" dirty="0">
              <a:latin typeface="Consolas" pitchFamily="49" charset="0"/>
              <a:cs typeface="Consolas" pitchFamily="49" charset="0"/>
              <a:sym typeface="Roboto Light"/>
            </a:endParaRPr>
          </a:p>
        </p:txBody>
      </p:sp>
    </p:spTree>
    <p:extLst>
      <p:ext uri="{BB962C8B-B14F-4D97-AF65-F5344CB8AC3E}">
        <p14:creationId xmlns:p14="http://schemas.microsoft.com/office/powerpoint/2010/main" val="479462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1960518" y="2071589"/>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a:t>
            </a:r>
            <a:endParaRPr lang="en-US" sz="1000" dirty="0">
              <a:solidFill>
                <a:srgbClr val="0E2539"/>
              </a:solidFill>
              <a:latin typeface="Consolas" pitchFamily="49" charset="0"/>
              <a:ea typeface="Roboto Light"/>
              <a:cs typeface="Consolas" pitchFamily="49" charset="0"/>
              <a:sym typeface="Roboto Light"/>
            </a:endParaRPr>
          </a:p>
        </p:txBody>
      </p:sp>
      <p:sp>
        <p:nvSpPr>
          <p:cNvPr id="5" name="Rectangle 4"/>
          <p:cNvSpPr/>
          <p:nvPr/>
        </p:nvSpPr>
        <p:spPr>
          <a:xfrm>
            <a:off x="5449330" y="4034481"/>
            <a:ext cx="1841156" cy="451022"/>
          </a:xfrm>
          <a:prstGeom prst="rect">
            <a:avLst/>
          </a:prstGeom>
          <a:solidFill>
            <a:schemeClr val="tx2">
              <a:lumMod val="9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25443" y="4098409"/>
            <a:ext cx="980389" cy="298415"/>
          </a:xfrm>
          <a:prstGeom prst="rect">
            <a:avLst/>
          </a:prstGeom>
        </p:spPr>
        <p:txBody>
          <a:bodyPr wrap="square">
            <a:spAutoFit/>
          </a:bodyPr>
          <a:lstStyle/>
          <a:p>
            <a:pPr lvl="0">
              <a:lnSpc>
                <a:spcPct val="150000"/>
              </a:lnSpc>
              <a:buSzPts val="1200"/>
            </a:pPr>
            <a:r>
              <a:rPr lang="en-US" sz="1000" dirty="0">
                <a:latin typeface="Consolas" pitchFamily="49" charset="0"/>
                <a:cs typeface="Consolas" pitchFamily="49" charset="0"/>
                <a:sym typeface="Roboto Light"/>
              </a:rPr>
              <a:t>Callback</a:t>
            </a:r>
          </a:p>
        </p:txBody>
      </p:sp>
      <p:sp>
        <p:nvSpPr>
          <p:cNvPr id="11" name="Rectangle 10"/>
          <p:cNvSpPr/>
          <p:nvPr/>
        </p:nvSpPr>
        <p:spPr>
          <a:xfrm>
            <a:off x="1414849" y="4110784"/>
            <a:ext cx="3156033" cy="553998"/>
          </a:xfrm>
          <a:prstGeom prst="rect">
            <a:avLst/>
          </a:prstGeom>
        </p:spPr>
        <p:txBody>
          <a:bodyPr wrap="square">
            <a:spAutoFit/>
          </a:bodyPr>
          <a:lstStyle/>
          <a:p>
            <a:pPr lvl="0">
              <a:lnSpc>
                <a:spcPct val="150000"/>
              </a:lnSpc>
              <a:buSzPts val="1200"/>
            </a:pPr>
            <a:r>
              <a:rPr lang="en-US" sz="1000" dirty="0" smtClean="0">
                <a:latin typeface="Consolas" pitchFamily="49" charset="0"/>
                <a:cs typeface="Consolas" pitchFamily="49" charset="0"/>
                <a:sym typeface="Roboto Light"/>
              </a:rPr>
              <a:t>Oh hey! There is something in the queue and the stack is empty!</a:t>
            </a:r>
            <a:endParaRPr lang="en-US" sz="1000" dirty="0">
              <a:latin typeface="Consolas" pitchFamily="49" charset="0"/>
              <a:cs typeface="Consolas" pitchFamily="49" charset="0"/>
              <a:sym typeface="Roboto Light"/>
            </a:endParaRPr>
          </a:p>
        </p:txBody>
      </p:sp>
    </p:spTree>
    <p:extLst>
      <p:ext uri="{BB962C8B-B14F-4D97-AF65-F5344CB8AC3E}">
        <p14:creationId xmlns:p14="http://schemas.microsoft.com/office/powerpoint/2010/main" val="2763885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4419514" y="2900536"/>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Callback</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1960518" y="2071589"/>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2492514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1960519" y="2363185"/>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A New Hope</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1960518" y="2071589"/>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66117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9" name="Google Shape;166;p22"/>
          <p:cNvSpPr txBox="1"/>
          <p:nvPr/>
        </p:nvSpPr>
        <p:spPr>
          <a:xfrm>
            <a:off x="491471" y="1192427"/>
            <a:ext cx="7509529" cy="1983259"/>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console.log("Star</a:t>
            </a:r>
            <a:r>
              <a:rPr lang="en-US" sz="1600" dirty="0" smtClean="0">
                <a:solidFill>
                  <a:srgbClr val="0E2539"/>
                </a:solidFill>
                <a:latin typeface="Consolas" pitchFamily="49" charset="0"/>
                <a:ea typeface="Roboto Light"/>
                <a:cs typeface="Consolas" pitchFamily="49" charset="0"/>
                <a:sym typeface="Roboto Light"/>
              </a:rPr>
              <a:t>");</a:t>
            </a:r>
          </a:p>
          <a:p>
            <a:pPr lvl="0">
              <a:lnSpc>
                <a:spcPct val="150000"/>
              </a:lnSpc>
              <a:buSzPts val="1200"/>
            </a:pPr>
            <a:r>
              <a:rPr lang="en-US" sz="1600" dirty="0" smtClean="0">
                <a:latin typeface="Consolas" pitchFamily="49" charset="0"/>
                <a:cs typeface="Consolas" pitchFamily="49" charset="0"/>
              </a:rPr>
              <a:t>fetch(</a:t>
            </a:r>
            <a:r>
              <a:rPr lang="en-US" sz="1600" dirty="0">
                <a:solidFill>
                  <a:srgbClr val="0E2539"/>
                </a:solidFill>
                <a:latin typeface="Consolas" pitchFamily="49" charset="0"/>
                <a:ea typeface="Roboto Light"/>
                <a:cs typeface="Consolas" pitchFamily="49" charset="0"/>
                <a:sym typeface="Roboto Light"/>
              </a:rPr>
              <a:t>"</a:t>
            </a:r>
            <a:r>
              <a:rPr lang="en-US" sz="1600" dirty="0" smtClean="0">
                <a:latin typeface="Consolas" pitchFamily="49" charset="0"/>
                <a:cs typeface="Consolas" pitchFamily="49" charset="0"/>
              </a:rPr>
              <a:t>https</a:t>
            </a:r>
            <a:r>
              <a:rPr lang="en-US" sz="1600" dirty="0">
                <a:latin typeface="Consolas" pitchFamily="49" charset="0"/>
                <a:cs typeface="Consolas" pitchFamily="49" charset="0"/>
              </a:rPr>
              <a:t>://</a:t>
            </a:r>
            <a:r>
              <a:rPr lang="en-US" sz="1600" dirty="0" smtClean="0">
                <a:latin typeface="Consolas" pitchFamily="49" charset="0"/>
                <a:cs typeface="Consolas" pitchFamily="49" charset="0"/>
              </a:rPr>
              <a:t>jsonplaceholder.typicode.com/posts/1</a:t>
            </a:r>
            <a:r>
              <a:rPr lang="en-US" sz="1600" dirty="0">
                <a:solidFill>
                  <a:srgbClr val="0E2539"/>
                </a:solidFill>
                <a:latin typeface="Consolas" pitchFamily="49" charset="0"/>
                <a:ea typeface="Roboto Light"/>
                <a:cs typeface="Consolas" pitchFamily="49" charset="0"/>
                <a:sym typeface="Roboto Light"/>
              </a:rPr>
              <a:t>"</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.then(response =&gt; </a:t>
            </a:r>
            <a:r>
              <a:rPr lang="en-US" sz="1600" dirty="0" err="1">
                <a:latin typeface="Consolas" pitchFamily="49" charset="0"/>
                <a:cs typeface="Consolas" pitchFamily="49" charset="0"/>
              </a:rPr>
              <a:t>response.json</a:t>
            </a:r>
            <a:r>
              <a:rPr lang="en-US" sz="1600" dirty="0">
                <a:latin typeface="Consolas" pitchFamily="49" charset="0"/>
                <a:cs typeface="Consolas" pitchFamily="49" charset="0"/>
              </a:rPr>
              <a:t>()) </a:t>
            </a:r>
            <a:endParaRPr lang="en-US" sz="1600" dirty="0" smtClean="0">
              <a:latin typeface="Consolas" pitchFamily="49" charset="0"/>
              <a:cs typeface="Consolas" pitchFamily="49" charset="0"/>
            </a:endParaRPr>
          </a:p>
          <a:p>
            <a:pPr lvl="0">
              <a:lnSpc>
                <a:spcPct val="150000"/>
              </a:lnSpc>
              <a:buSzPts val="1200"/>
            </a:pPr>
            <a:r>
              <a:rPr lang="en-US" sz="1600" dirty="0" smtClean="0">
                <a:latin typeface="Consolas" pitchFamily="49" charset="0"/>
                <a:cs typeface="Consolas" pitchFamily="49" charset="0"/>
              </a:rPr>
              <a:t>.</a:t>
            </a:r>
            <a:r>
              <a:rPr lang="en-US" sz="1600" dirty="0">
                <a:latin typeface="Consolas" pitchFamily="49" charset="0"/>
                <a:cs typeface="Consolas" pitchFamily="49" charset="0"/>
              </a:rPr>
              <a:t>then(</a:t>
            </a:r>
            <a:r>
              <a:rPr lang="en-US" sz="1600" dirty="0" err="1">
                <a:latin typeface="Consolas" pitchFamily="49" charset="0"/>
                <a:cs typeface="Consolas" pitchFamily="49" charset="0"/>
              </a:rPr>
              <a:t>json</a:t>
            </a:r>
            <a:r>
              <a:rPr lang="en-US" sz="1600" dirty="0">
                <a:latin typeface="Consolas" pitchFamily="49" charset="0"/>
                <a:cs typeface="Consolas" pitchFamily="49" charset="0"/>
              </a:rPr>
              <a:t> =&gt; </a:t>
            </a:r>
            <a:r>
              <a:rPr lang="en-US" sz="1600" dirty="0" smtClean="0">
                <a:latin typeface="Consolas" pitchFamily="49" charset="0"/>
                <a:cs typeface="Consolas" pitchFamily="49" charset="0"/>
              </a:rPr>
              <a:t>console.log(</a:t>
            </a:r>
            <a:r>
              <a:rPr lang="en-US" sz="1600" dirty="0">
                <a:solidFill>
                  <a:srgbClr val="0E2539"/>
                </a:solidFill>
                <a:latin typeface="Consolas" pitchFamily="49" charset="0"/>
                <a:ea typeface="Roboto Light"/>
                <a:cs typeface="Consolas" pitchFamily="49" charset="0"/>
                <a:sym typeface="Roboto Light"/>
              </a:rPr>
              <a:t>"A </a:t>
            </a:r>
            <a:r>
              <a:rPr lang="en-US" sz="1600" dirty="0" smtClean="0">
                <a:solidFill>
                  <a:srgbClr val="0E2539"/>
                </a:solidFill>
                <a:latin typeface="Consolas" pitchFamily="49" charset="0"/>
                <a:ea typeface="Roboto Light"/>
                <a:cs typeface="Consolas" pitchFamily="49" charset="0"/>
                <a:sym typeface="Roboto Light"/>
              </a:rPr>
              <a:t>New Hope"</a:t>
            </a:r>
            <a:r>
              <a:rPr lang="en-US" sz="1600" dirty="0" smtClean="0">
                <a:latin typeface="Consolas" pitchFamily="49" charset="0"/>
                <a:cs typeface="Consolas" pitchFamily="49" charset="0"/>
              </a:rPr>
              <a:t>))</a:t>
            </a:r>
            <a:endParaRPr lang="en-US" sz="1600" dirty="0">
              <a:solidFill>
                <a:srgbClr val="0E2539"/>
              </a:solidFill>
              <a:latin typeface="Consolas" pitchFamily="49" charset="0"/>
              <a:ea typeface="Roboto Light"/>
              <a:cs typeface="Consolas" pitchFamily="49" charset="0"/>
              <a:sym typeface="Roboto Light"/>
            </a:endParaRPr>
          </a:p>
          <a:p>
            <a:pPr lvl="0">
              <a:lnSpc>
                <a:spcPct val="150000"/>
              </a:lnSpc>
              <a:buSzPts val="1200"/>
            </a:pPr>
            <a:r>
              <a:rPr lang="en-US" sz="1600" dirty="0" smtClean="0">
                <a:solidFill>
                  <a:srgbClr val="0E2539"/>
                </a:solidFill>
                <a:latin typeface="Consolas" pitchFamily="49" charset="0"/>
                <a:ea typeface="Roboto Light"/>
                <a:cs typeface="Consolas" pitchFamily="49" charset="0"/>
                <a:sym typeface="Roboto Light"/>
              </a:rPr>
              <a:t>console.log</a:t>
            </a:r>
            <a:r>
              <a:rPr lang="en-US" sz="1600" dirty="0">
                <a:solidFill>
                  <a:srgbClr val="0E2539"/>
                </a:solidFill>
                <a:latin typeface="Consolas" pitchFamily="49" charset="0"/>
                <a:ea typeface="Roboto Light"/>
                <a:cs typeface="Consolas" pitchFamily="49" charset="0"/>
                <a:sym typeface="Roboto Light"/>
              </a:rPr>
              <a:t>("Wars</a:t>
            </a:r>
            <a:r>
              <a:rPr lang="en-US" sz="1600" dirty="0" smtClean="0">
                <a:solidFill>
                  <a:srgbClr val="0E2539"/>
                </a:solidFill>
                <a:latin typeface="Consolas" pitchFamily="49" charset="0"/>
                <a:ea typeface="Roboto Light"/>
                <a:cs typeface="Consolas" pitchFamily="49" charset="0"/>
                <a:sym typeface="Roboto Light"/>
              </a:rPr>
              <a:t>");</a:t>
            </a:r>
            <a:endParaRPr lang="en-US" sz="1600" dirty="0">
              <a:solidFill>
                <a:srgbClr val="0E2539"/>
              </a:solidFill>
              <a:latin typeface="Consolas" pitchFamily="49" charset="0"/>
              <a:ea typeface="Roboto Light"/>
              <a:cs typeface="Consolas" pitchFamily="49" charset="0"/>
              <a:sym typeface="Roboto Light"/>
            </a:endParaRPr>
          </a:p>
        </p:txBody>
      </p:sp>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3694669" y="3237470"/>
            <a:ext cx="4806779" cy="1241854"/>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Yes, we do nothing with our response here.</a:t>
            </a:r>
          </a:p>
          <a:p>
            <a:pPr lvl="0">
              <a:lnSpc>
                <a:spcPct val="150000"/>
              </a:lnSpc>
              <a:buSzPts val="1200"/>
            </a:pPr>
            <a:r>
              <a:rPr lang="en-US" sz="1600" dirty="0" smtClean="0">
                <a:solidFill>
                  <a:srgbClr val="0E2539"/>
                </a:solidFill>
                <a:latin typeface="Roboto Light"/>
                <a:ea typeface="Roboto Light"/>
                <a:cs typeface="Roboto Light"/>
                <a:sym typeface="Roboto Light"/>
              </a:rPr>
              <a:t>Don’t normally do that.</a:t>
            </a:r>
          </a:p>
          <a:p>
            <a:pPr lvl="0">
              <a:lnSpc>
                <a:spcPct val="150000"/>
              </a:lnSpc>
              <a:buSzPts val="1200"/>
            </a:pPr>
            <a:r>
              <a:rPr lang="en-US" sz="1600" dirty="0" smtClean="0">
                <a:solidFill>
                  <a:srgbClr val="0E2539"/>
                </a:solidFill>
                <a:latin typeface="Roboto Light"/>
                <a:ea typeface="Roboto Light"/>
                <a:cs typeface="Roboto Light"/>
                <a:sym typeface="Roboto Light"/>
              </a:rPr>
              <a:t>This example is just demonstrating the timing.</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37205135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9" name="Google Shape;166;p22"/>
          <p:cNvSpPr txBox="1"/>
          <p:nvPr/>
        </p:nvSpPr>
        <p:spPr>
          <a:xfrm>
            <a:off x="491471" y="1192427"/>
            <a:ext cx="4284415"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err="1">
                <a:solidFill>
                  <a:srgbClr val="0E2539"/>
                </a:solidFill>
                <a:latin typeface="Consolas" pitchFamily="49" charset="0"/>
                <a:ea typeface="Roboto Light"/>
                <a:cs typeface="Consolas" pitchFamily="49" charset="0"/>
                <a:sym typeface="Roboto Light"/>
              </a:rPr>
              <a:t>setTimeout</a:t>
            </a:r>
            <a:r>
              <a:rPr lang="en-US" sz="1600" dirty="0">
                <a:solidFill>
                  <a:srgbClr val="0E2539"/>
                </a:solidFill>
                <a:latin typeface="Consolas" pitchFamily="49" charset="0"/>
                <a:ea typeface="Roboto Light"/>
                <a:cs typeface="Consolas" pitchFamily="49" charset="0"/>
                <a:sym typeface="Roboto Light"/>
              </a:rPr>
              <a:t>(function </a:t>
            </a:r>
            <a:r>
              <a:rPr lang="en-US" sz="1600" dirty="0" err="1">
                <a:solidFill>
                  <a:srgbClr val="0E2539"/>
                </a:solidFill>
                <a:latin typeface="Consolas" pitchFamily="49" charset="0"/>
                <a:ea typeface="Roboto Light"/>
                <a:cs typeface="Consolas" pitchFamily="49" charset="0"/>
                <a:sym typeface="Roboto Light"/>
              </a:rPr>
              <a:t>cb</a:t>
            </a:r>
            <a:r>
              <a:rPr lang="en-US" sz="1600" dirty="0">
                <a:solidFill>
                  <a:srgbClr val="0E2539"/>
                </a:solidFill>
                <a:latin typeface="Consolas" pitchFamily="49" charset="0"/>
                <a:ea typeface="Roboto Light"/>
                <a:cs typeface="Consolas" pitchFamily="49" charset="0"/>
                <a:sym typeface="Roboto Light"/>
              </a:rPr>
              <a:t>() {</a:t>
            </a:r>
          </a:p>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  console.log</a:t>
            </a:r>
            <a:r>
              <a:rPr lang="en-US" sz="1600" dirty="0" smtClean="0">
                <a:solidFill>
                  <a:srgbClr val="0E2539"/>
                </a:solidFill>
                <a:latin typeface="Consolas" pitchFamily="49" charset="0"/>
                <a:ea typeface="Roboto Light"/>
                <a:cs typeface="Consolas" pitchFamily="49" charset="0"/>
                <a:sym typeface="Roboto Light"/>
              </a:rPr>
              <a:t>(</a:t>
            </a:r>
            <a:r>
              <a:rPr lang="en-US" sz="1600" dirty="0">
                <a:solidFill>
                  <a:srgbClr val="0E2539"/>
                </a:solidFill>
                <a:latin typeface="Consolas" pitchFamily="49" charset="0"/>
                <a:ea typeface="Roboto Light"/>
                <a:cs typeface="Consolas" pitchFamily="49" charset="0"/>
                <a:sym typeface="Roboto Light"/>
              </a:rPr>
              <a:t>"</a:t>
            </a:r>
            <a:r>
              <a:rPr lang="en-US" sz="1600" dirty="0" smtClean="0">
                <a:solidFill>
                  <a:srgbClr val="0E2539"/>
                </a:solidFill>
                <a:latin typeface="Consolas" pitchFamily="49" charset="0"/>
                <a:ea typeface="Roboto Light"/>
                <a:cs typeface="Consolas" pitchFamily="49" charset="0"/>
                <a:sym typeface="Roboto Light"/>
              </a:rPr>
              <a:t>The Empire");</a:t>
            </a:r>
            <a:endParaRPr lang="en-US" sz="1600" dirty="0">
              <a:solidFill>
                <a:srgbClr val="0E2539"/>
              </a:solidFill>
              <a:latin typeface="Consolas" pitchFamily="49" charset="0"/>
              <a:ea typeface="Roboto Light"/>
              <a:cs typeface="Consolas" pitchFamily="49" charset="0"/>
              <a:sym typeface="Roboto Light"/>
            </a:endParaRPr>
          </a:p>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 </a:t>
            </a:r>
            <a:r>
              <a:rPr lang="en-US" sz="1600" dirty="0" smtClean="0">
                <a:solidFill>
                  <a:srgbClr val="0E2539"/>
                </a:solidFill>
                <a:latin typeface="Consolas" pitchFamily="49" charset="0"/>
                <a:ea typeface="Roboto Light"/>
                <a:cs typeface="Consolas" pitchFamily="49" charset="0"/>
                <a:sym typeface="Roboto Light"/>
              </a:rPr>
              <a:t>0);</a:t>
            </a:r>
          </a:p>
          <a:p>
            <a:pPr lvl="0">
              <a:lnSpc>
                <a:spcPct val="150000"/>
              </a:lnSpc>
              <a:buSzPts val="1200"/>
            </a:pPr>
            <a:r>
              <a:rPr lang="en-US" sz="1600" dirty="0" smtClean="0">
                <a:solidFill>
                  <a:srgbClr val="0E2539"/>
                </a:solidFill>
                <a:latin typeface="Consolas" pitchFamily="49" charset="0"/>
                <a:ea typeface="Roboto Light"/>
                <a:cs typeface="Consolas" pitchFamily="49" charset="0"/>
                <a:sym typeface="Roboto Light"/>
              </a:rPr>
              <a:t>console.log(</a:t>
            </a:r>
            <a:r>
              <a:rPr lang="en-US" sz="1600" dirty="0">
                <a:solidFill>
                  <a:srgbClr val="0E2539"/>
                </a:solidFill>
                <a:latin typeface="Consolas" pitchFamily="49" charset="0"/>
                <a:ea typeface="Roboto Light"/>
                <a:cs typeface="Consolas" pitchFamily="49" charset="0"/>
                <a:sym typeface="Roboto Light"/>
              </a:rPr>
              <a:t>"</a:t>
            </a:r>
            <a:r>
              <a:rPr lang="en-US" sz="1600" dirty="0" smtClean="0">
                <a:solidFill>
                  <a:srgbClr val="0E2539"/>
                </a:solidFill>
                <a:latin typeface="Consolas" pitchFamily="49" charset="0"/>
                <a:ea typeface="Roboto Light"/>
                <a:cs typeface="Consolas" pitchFamily="49" charset="0"/>
                <a:sym typeface="Roboto Light"/>
              </a:rPr>
              <a:t>Strikes");</a:t>
            </a:r>
            <a:endParaRPr lang="en-US" sz="1600" dirty="0">
              <a:solidFill>
                <a:srgbClr val="0E2539"/>
              </a:solidFill>
              <a:latin typeface="Consolas" pitchFamily="49" charset="0"/>
              <a:ea typeface="Roboto Light"/>
              <a:cs typeface="Consolas" pitchFamily="49" charset="0"/>
              <a:sym typeface="Roboto Light"/>
            </a:endParaRPr>
          </a:p>
          <a:p>
            <a:pPr lvl="0">
              <a:lnSpc>
                <a:spcPct val="150000"/>
              </a:lnSpc>
              <a:buSzPts val="1200"/>
            </a:pPr>
            <a:r>
              <a:rPr lang="en-US" sz="1600" dirty="0" smtClean="0">
                <a:solidFill>
                  <a:srgbClr val="0E2539"/>
                </a:solidFill>
                <a:latin typeface="Consolas" pitchFamily="49" charset="0"/>
                <a:ea typeface="Roboto Light"/>
                <a:cs typeface="Consolas" pitchFamily="49" charset="0"/>
                <a:sym typeface="Roboto Light"/>
              </a:rPr>
              <a:t>console.log(</a:t>
            </a:r>
            <a:r>
              <a:rPr lang="en-US" sz="1600" dirty="0">
                <a:solidFill>
                  <a:srgbClr val="0E2539"/>
                </a:solidFill>
                <a:latin typeface="Consolas" pitchFamily="49" charset="0"/>
                <a:ea typeface="Roboto Light"/>
                <a:cs typeface="Consolas" pitchFamily="49" charset="0"/>
                <a:sym typeface="Roboto Light"/>
              </a:rPr>
              <a:t>"</a:t>
            </a:r>
            <a:r>
              <a:rPr lang="en-US" sz="1600" dirty="0" smtClean="0">
                <a:solidFill>
                  <a:srgbClr val="0E2539"/>
                </a:solidFill>
                <a:latin typeface="Consolas" pitchFamily="49" charset="0"/>
                <a:ea typeface="Roboto Light"/>
                <a:cs typeface="Consolas" pitchFamily="49" charset="0"/>
                <a:sym typeface="Roboto Light"/>
              </a:rPr>
              <a:t>Back");</a:t>
            </a:r>
            <a:endParaRPr lang="en-US" sz="1600" dirty="0">
              <a:solidFill>
                <a:srgbClr val="0E2539"/>
              </a:solidFill>
              <a:latin typeface="Consolas" pitchFamily="49" charset="0"/>
              <a:ea typeface="Roboto Light"/>
              <a:cs typeface="Consolas" pitchFamily="49" charset="0"/>
              <a:sym typeface="Roboto Light"/>
            </a:endParaRPr>
          </a:p>
        </p:txBody>
      </p:sp>
      <p:sp>
        <p:nvSpPr>
          <p:cNvPr id="10" name="Google Shape;165;p22"/>
          <p:cNvSpPr txBox="1"/>
          <p:nvPr/>
        </p:nvSpPr>
        <p:spPr>
          <a:xfrm>
            <a:off x="3762631" y="253643"/>
            <a:ext cx="2507305"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Quiz</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4072871" y="1097692"/>
            <a:ext cx="4284415"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In what order will these texts appear in the console? Why?</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3519890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491471" y="945292"/>
            <a:ext cx="5180280"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dirty="0" err="1">
                <a:latin typeface="Consolas" pitchFamily="49" charset="0"/>
                <a:cs typeface="Consolas" pitchFamily="49" charset="0"/>
              </a:rPr>
              <a:t>const</a:t>
            </a:r>
            <a:r>
              <a:rPr lang="en-US" dirty="0">
                <a:latin typeface="Consolas" pitchFamily="49" charset="0"/>
                <a:cs typeface="Consolas" pitchFamily="49" charset="0"/>
              </a:rPr>
              <a:t> </a:t>
            </a:r>
            <a:r>
              <a:rPr lang="en-US" dirty="0" err="1" smtClean="0">
                <a:latin typeface="Consolas" pitchFamily="49" charset="0"/>
                <a:cs typeface="Consolas" pitchFamily="49" charset="0"/>
              </a:rPr>
              <a:t>getSomething</a:t>
            </a:r>
            <a:r>
              <a:rPr lang="en-US" dirty="0" smtClean="0">
                <a:latin typeface="Consolas" pitchFamily="49" charset="0"/>
                <a:cs typeface="Consolas" pitchFamily="49" charset="0"/>
              </a:rPr>
              <a:t> </a:t>
            </a:r>
            <a:r>
              <a:rPr lang="en-US" dirty="0">
                <a:latin typeface="Consolas" pitchFamily="49" charset="0"/>
                <a:cs typeface="Consolas" pitchFamily="49" charset="0"/>
              </a:rPr>
              <a:t>= callback =&gt; </a:t>
            </a:r>
            <a:r>
              <a:rPr lang="en-US" dirty="0" smtClean="0">
                <a:latin typeface="Consolas" pitchFamily="49" charset="0"/>
                <a:cs typeface="Consolas" pitchFamily="49" charset="0"/>
              </a:rPr>
              <a:t>{</a:t>
            </a:r>
          </a:p>
          <a:p>
            <a:pPr lvl="0">
              <a:lnSpc>
                <a:spcPct val="150000"/>
              </a:lnSpc>
              <a:buSzPts val="1200"/>
            </a:pP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setTimeout</a:t>
            </a:r>
            <a:r>
              <a:rPr lang="en-US" dirty="0">
                <a:latin typeface="Consolas" pitchFamily="49" charset="0"/>
                <a:cs typeface="Consolas" pitchFamily="49" charset="0"/>
              </a:rPr>
              <a:t>(() =&gt; </a:t>
            </a:r>
            <a:r>
              <a:rPr lang="en-US" dirty="0" smtClean="0">
                <a:latin typeface="Consolas" pitchFamily="49" charset="0"/>
                <a:cs typeface="Consolas" pitchFamily="49" charset="0"/>
              </a:rPr>
              <a:t>{</a:t>
            </a:r>
          </a:p>
          <a:p>
            <a:pPr lvl="0">
              <a:lnSpc>
                <a:spcPct val="150000"/>
              </a:lnSpc>
              <a:buSzPts val="1200"/>
            </a:pPr>
            <a:r>
              <a:rPr lang="en-US" dirty="0">
                <a:latin typeface="Consolas" pitchFamily="49" charset="0"/>
                <a:cs typeface="Consolas" pitchFamily="49" charset="0"/>
              </a:rPr>
              <a:t> </a:t>
            </a:r>
            <a:r>
              <a:rPr lang="en-US" dirty="0" smtClean="0">
                <a:latin typeface="Consolas" pitchFamily="49" charset="0"/>
                <a:cs typeface="Consolas" pitchFamily="49" charset="0"/>
              </a:rPr>
              <a:t>   callback </a:t>
            </a:r>
            <a:r>
              <a:rPr lang="en-US" dirty="0">
                <a:latin typeface="Consolas" pitchFamily="49" charset="0"/>
                <a:cs typeface="Consolas" pitchFamily="49" charset="0"/>
              </a:rPr>
              <a:t>({ text: 'this will appear second' })    }, 2000</a:t>
            </a:r>
            <a:r>
              <a:rPr lang="en-US" dirty="0" smtClean="0">
                <a:latin typeface="Consolas" pitchFamily="49" charset="0"/>
                <a:cs typeface="Consolas" pitchFamily="49" charset="0"/>
              </a:rPr>
              <a:t>)}</a:t>
            </a:r>
          </a:p>
          <a:p>
            <a:pPr lvl="0">
              <a:lnSpc>
                <a:spcPct val="150000"/>
              </a:lnSpc>
              <a:buSzPts val="1200"/>
            </a:pPr>
            <a:endParaRPr lang="en-US" dirty="0" smtClean="0">
              <a:latin typeface="Consolas" pitchFamily="49" charset="0"/>
              <a:cs typeface="Consolas" pitchFamily="49" charset="0"/>
            </a:endParaRPr>
          </a:p>
          <a:p>
            <a:pPr lvl="0">
              <a:lnSpc>
                <a:spcPct val="150000"/>
              </a:lnSpc>
              <a:buSzPts val="1200"/>
            </a:pPr>
            <a:r>
              <a:rPr lang="en-US" dirty="0" err="1" smtClean="0">
                <a:latin typeface="Consolas" pitchFamily="49" charset="0"/>
                <a:cs typeface="Consolas" pitchFamily="49" charset="0"/>
              </a:rPr>
              <a:t>getSomething</a:t>
            </a:r>
            <a:r>
              <a:rPr lang="en-US" dirty="0" smtClean="0">
                <a:latin typeface="Consolas" pitchFamily="49" charset="0"/>
                <a:cs typeface="Consolas" pitchFamily="49" charset="0"/>
              </a:rPr>
              <a:t>(thing </a:t>
            </a:r>
            <a:r>
              <a:rPr lang="en-US" dirty="0">
                <a:latin typeface="Consolas" pitchFamily="49" charset="0"/>
                <a:cs typeface="Consolas" pitchFamily="49" charset="0"/>
              </a:rPr>
              <a:t>=&gt; </a:t>
            </a:r>
            <a:r>
              <a:rPr lang="en-US" dirty="0" smtClean="0">
                <a:latin typeface="Consolas" pitchFamily="49" charset="0"/>
                <a:cs typeface="Consolas" pitchFamily="49" charset="0"/>
              </a:rPr>
              <a:t>{</a:t>
            </a:r>
          </a:p>
          <a:p>
            <a:pPr lvl="0">
              <a:lnSpc>
                <a:spcPct val="150000"/>
              </a:lnSpc>
              <a:buSzPts val="1200"/>
            </a:pPr>
            <a:r>
              <a:rPr lang="en-US" dirty="0">
                <a:latin typeface="Consolas" pitchFamily="49" charset="0"/>
                <a:cs typeface="Consolas" pitchFamily="49" charset="0"/>
              </a:rPr>
              <a:t> </a:t>
            </a:r>
            <a:r>
              <a:rPr lang="en-US" dirty="0" smtClean="0">
                <a:latin typeface="Consolas" pitchFamily="49" charset="0"/>
                <a:cs typeface="Consolas" pitchFamily="49" charset="0"/>
              </a:rPr>
              <a:t> console.log(</a:t>
            </a:r>
            <a:r>
              <a:rPr lang="en-US" dirty="0" err="1" smtClean="0">
                <a:latin typeface="Consolas" pitchFamily="49" charset="0"/>
                <a:cs typeface="Consolas" pitchFamily="49" charset="0"/>
              </a:rPr>
              <a:t>thing.text</a:t>
            </a:r>
            <a:r>
              <a:rPr lang="en-US" dirty="0" smtClean="0">
                <a:latin typeface="Consolas" pitchFamily="49" charset="0"/>
                <a:cs typeface="Consolas" pitchFamily="49" charset="0"/>
              </a:rPr>
              <a:t>)})</a:t>
            </a:r>
          </a:p>
          <a:p>
            <a:pPr lvl="0">
              <a:lnSpc>
                <a:spcPct val="150000"/>
              </a:lnSpc>
              <a:buSzPts val="1200"/>
            </a:pPr>
            <a:r>
              <a:rPr lang="en-US" dirty="0" smtClean="0">
                <a:latin typeface="Consolas" pitchFamily="49" charset="0"/>
                <a:cs typeface="Consolas" pitchFamily="49" charset="0"/>
              </a:rPr>
              <a:t>console.log</a:t>
            </a:r>
            <a:r>
              <a:rPr lang="en-US" dirty="0">
                <a:latin typeface="Consolas" pitchFamily="49" charset="0"/>
                <a:cs typeface="Consolas" pitchFamily="49" charset="0"/>
              </a:rPr>
              <a:t>("this will appear first")</a:t>
            </a:r>
            <a:endParaRPr lang="en-US" dirty="0">
              <a:solidFill>
                <a:srgbClr val="0E2539"/>
              </a:solidFill>
              <a:latin typeface="Consolas" pitchFamily="49" charset="0"/>
              <a:ea typeface="Roboto Light"/>
              <a:cs typeface="Consolas" pitchFamily="49" charset="0"/>
              <a:sym typeface="Roboto Light"/>
            </a:endParaRPr>
          </a:p>
        </p:txBody>
      </p:sp>
      <p:sp>
        <p:nvSpPr>
          <p:cNvPr id="10" name="Google Shape;165;p22"/>
          <p:cNvSpPr txBox="1"/>
          <p:nvPr/>
        </p:nvSpPr>
        <p:spPr>
          <a:xfrm>
            <a:off x="1729946" y="253643"/>
            <a:ext cx="567175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Handling Async with Callbacks</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5591432" y="945292"/>
            <a:ext cx="3010090"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The simplest way to handle asynchronous behavior is with callbacks. </a:t>
            </a:r>
            <a:r>
              <a:rPr lang="en-US" sz="1600" dirty="0" err="1" smtClean="0">
                <a:solidFill>
                  <a:srgbClr val="0E2539"/>
                </a:solidFill>
                <a:latin typeface="Roboto Light"/>
                <a:ea typeface="Roboto Light"/>
                <a:cs typeface="Roboto Light"/>
                <a:sym typeface="Roboto Light"/>
              </a:rPr>
              <a:t>getSomething</a:t>
            </a:r>
            <a:r>
              <a:rPr lang="en-US" sz="1600" dirty="0" smtClean="0">
                <a:solidFill>
                  <a:srgbClr val="0E2539"/>
                </a:solidFill>
                <a:latin typeface="Roboto Light"/>
                <a:ea typeface="Roboto Light"/>
                <a:cs typeface="Roboto Light"/>
                <a:sym typeface="Roboto Light"/>
              </a:rPr>
              <a:t> accepts a callback which is invoked by </a:t>
            </a:r>
            <a:r>
              <a:rPr lang="en-US" sz="1600" dirty="0" err="1" smtClean="0">
                <a:solidFill>
                  <a:srgbClr val="0E2539"/>
                </a:solidFill>
                <a:latin typeface="Roboto Light"/>
                <a:ea typeface="Roboto Light"/>
                <a:cs typeface="Roboto Light"/>
                <a:sym typeface="Roboto Light"/>
              </a:rPr>
              <a:t>setTimeout</a:t>
            </a:r>
            <a:r>
              <a:rPr lang="en-US" sz="1600" dirty="0" smtClean="0">
                <a:solidFill>
                  <a:srgbClr val="0E2539"/>
                </a:solidFill>
                <a:latin typeface="Roboto Light"/>
                <a:ea typeface="Roboto Light"/>
                <a:cs typeface="Roboto Light"/>
                <a:sym typeface="Roboto Light"/>
              </a:rPr>
              <a:t>, added to the queue, and when the stack is empty, the event loop pushes it back onto the stack which executes it.</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573160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436175" y="451350"/>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What is Asynchrony?</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271849" y="1447038"/>
            <a:ext cx="3898556" cy="271719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US" sz="1200" dirty="0" smtClean="0">
                <a:solidFill>
                  <a:srgbClr val="0E2539"/>
                </a:solidFill>
                <a:latin typeface="Roboto Light"/>
                <a:ea typeface="Roboto Light"/>
                <a:cs typeface="Roboto Light"/>
                <a:sym typeface="Roboto Light"/>
              </a:rPr>
              <a:t>The longer things take, the more annoyed your customers become. What could you do?</a:t>
            </a:r>
            <a:r>
              <a:rPr lang="en-US" sz="1200" dirty="0">
                <a:solidFill>
                  <a:srgbClr val="0E2539"/>
                </a:solidFill>
                <a:latin typeface="Roboto Light"/>
                <a:ea typeface="Roboto Light"/>
                <a:cs typeface="Roboto Light"/>
                <a:sym typeface="Roboto Light"/>
              </a:rPr>
              <a:t> </a:t>
            </a:r>
            <a:r>
              <a:rPr lang="en-US" sz="1200" dirty="0" smtClean="0">
                <a:solidFill>
                  <a:srgbClr val="0E2539"/>
                </a:solidFill>
                <a:latin typeface="Roboto Light"/>
                <a:ea typeface="Roboto Light"/>
                <a:cs typeface="Roboto Light"/>
                <a:sym typeface="Roboto Light"/>
              </a:rPr>
              <a:t>Maybe…</a:t>
            </a:r>
            <a:endParaRPr lang="en-US" sz="1200" dirty="0">
              <a:solidFill>
                <a:srgbClr val="0E2539"/>
              </a:solidFill>
              <a:latin typeface="Roboto Light"/>
              <a:ea typeface="Roboto Light"/>
              <a:cs typeface="Roboto Light"/>
              <a:sym typeface="Roboto Light"/>
            </a:endParaRP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Hire more agents and open up more desks.</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Have a separate baggage-check area.</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Have a “simple queue” and a “complicated queue.”</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Set a time limit for how long a customer has.</a:t>
            </a:r>
          </a:p>
          <a:p>
            <a:pPr marR="0" lvl="0" algn="l" rtl="0">
              <a:lnSpc>
                <a:spcPct val="150000"/>
              </a:lnSpc>
              <a:spcBef>
                <a:spcPts val="0"/>
              </a:spcBef>
              <a:spcAft>
                <a:spcPts val="0"/>
              </a:spcAft>
              <a:buClr>
                <a:srgbClr val="000000"/>
              </a:buClr>
              <a:buSzPts val="1200"/>
            </a:pPr>
            <a:r>
              <a:rPr lang="en-US" sz="1200" dirty="0" smtClean="0">
                <a:solidFill>
                  <a:srgbClr val="0E2539"/>
                </a:solidFill>
                <a:latin typeface="Roboto Light"/>
                <a:ea typeface="Roboto Light"/>
                <a:cs typeface="Roboto Light"/>
                <a:sym typeface="Roboto Light"/>
              </a:rPr>
              <a:t>Obviously some of these will be received better by customers than others, but we can imagine how all of them might improve efficiency in for our airline.</a:t>
            </a:r>
            <a:endParaRPr lang="en-US" sz="1200" dirty="0">
              <a:solidFill>
                <a:srgbClr val="0E2539"/>
              </a:solidFill>
              <a:latin typeface="Roboto Light"/>
              <a:ea typeface="Roboto Light"/>
              <a:cs typeface="Roboto Light"/>
              <a:sym typeface="Roboto Light"/>
            </a:endParaRPr>
          </a:p>
        </p:txBody>
      </p:sp>
      <p:pic>
        <p:nvPicPr>
          <p:cNvPr id="1026" name="Picture 2" descr="Image result for Ticket cou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993" y="1079158"/>
            <a:ext cx="4623402" cy="30850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1729946" y="253643"/>
            <a:ext cx="567175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Handling Async with Callbacks</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891007" y="1042087"/>
            <a:ext cx="3285577"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Callbacks are a fine way to deal with asynchronous behavior except for when you have an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call that’s contingent on another. The only solution is to put one callback inside of another, which can lead to “Callback Hell.”</a:t>
            </a:r>
          </a:p>
          <a:p>
            <a:pPr lvl="0">
              <a:lnSpc>
                <a:spcPct val="150000"/>
              </a:lnSpc>
              <a:buSzPts val="1200"/>
            </a:pPr>
            <a:r>
              <a:rPr lang="en-US" sz="1600" dirty="0" smtClean="0">
                <a:solidFill>
                  <a:srgbClr val="0E2539"/>
                </a:solidFill>
                <a:latin typeface="Roboto Light"/>
                <a:ea typeface="Roboto Light"/>
                <a:cs typeface="Roboto Light"/>
                <a:sym typeface="Roboto Light"/>
                <a:hlinkClick r:id="rId5"/>
              </a:rPr>
              <a:t>Example</a:t>
            </a:r>
            <a:endParaRPr lang="en-US" sz="1600" dirty="0" smtClean="0">
              <a:solidFill>
                <a:srgbClr val="0E2539"/>
              </a:solidFill>
              <a:latin typeface="Roboto Light"/>
              <a:ea typeface="Roboto Light"/>
              <a:cs typeface="Roboto Light"/>
              <a:sym typeface="Roboto Light"/>
              <a:hlinkClick r:id="rId6"/>
            </a:endParaRPr>
          </a:p>
          <a:p>
            <a:pPr lvl="0">
              <a:lnSpc>
                <a:spcPct val="150000"/>
              </a:lnSpc>
              <a:buSzPts val="1200"/>
            </a:pPr>
            <a:r>
              <a:rPr lang="en-US" sz="1600" dirty="0" smtClean="0">
                <a:solidFill>
                  <a:srgbClr val="0E2539"/>
                </a:solidFill>
                <a:latin typeface="Roboto Light"/>
                <a:ea typeface="Roboto Light"/>
                <a:cs typeface="Roboto Light"/>
                <a:sym typeface="Roboto Light"/>
                <a:hlinkClick r:id="rId6"/>
              </a:rPr>
              <a:t>http</a:t>
            </a:r>
            <a:r>
              <a:rPr lang="en-US" sz="1600" dirty="0">
                <a:solidFill>
                  <a:srgbClr val="0E2539"/>
                </a:solidFill>
                <a:latin typeface="Roboto Light"/>
                <a:ea typeface="Roboto Light"/>
                <a:cs typeface="Roboto Light"/>
                <a:sym typeface="Roboto Light"/>
                <a:hlinkClick r:id="rId6"/>
              </a:rPr>
              <a:t>://callbackhell.com</a:t>
            </a:r>
            <a:r>
              <a:rPr lang="en-US" sz="1600" dirty="0" smtClean="0">
                <a:solidFill>
                  <a:srgbClr val="0E2539"/>
                </a:solidFill>
                <a:latin typeface="Roboto Light"/>
                <a:ea typeface="Roboto Light"/>
                <a:cs typeface="Roboto Light"/>
                <a:sym typeface="Roboto Light"/>
                <a:hlinkClick r:id="rId6"/>
              </a:rPr>
              <a:t>/</a:t>
            </a:r>
            <a:endParaRPr lang="en-US" sz="1600" dirty="0" smtClean="0">
              <a:solidFill>
                <a:srgbClr val="0E2539"/>
              </a:solidFill>
              <a:latin typeface="Roboto Light"/>
              <a:ea typeface="Roboto Light"/>
              <a:cs typeface="Roboto Light"/>
              <a:sym typeface="Roboto Light"/>
            </a:endParaRPr>
          </a:p>
          <a:p>
            <a:pPr lvl="0">
              <a:lnSpc>
                <a:spcPct val="150000"/>
              </a:lnSpc>
              <a:buSzPts val="1200"/>
            </a:pPr>
            <a:endParaRPr lang="en-US" sz="1600" dirty="0" smtClean="0">
              <a:solidFill>
                <a:srgbClr val="0E2539"/>
              </a:solidFill>
              <a:latin typeface="Roboto Light"/>
              <a:ea typeface="Roboto Light"/>
              <a:cs typeface="Roboto Light"/>
              <a:sym typeface="Roboto Light"/>
            </a:endParaRPr>
          </a:p>
          <a:p>
            <a:pPr lvl="0">
              <a:lnSpc>
                <a:spcPct val="150000"/>
              </a:lnSpc>
              <a:buSzPts val="1200"/>
            </a:pPr>
            <a:endParaRPr lang="en-US" sz="1600" dirty="0">
              <a:solidFill>
                <a:srgbClr val="0E2539"/>
              </a:solidFill>
              <a:latin typeface="Roboto Light"/>
              <a:ea typeface="Roboto Light"/>
              <a:cs typeface="Roboto Light"/>
              <a:sym typeface="Roboto Light"/>
            </a:endParaRPr>
          </a:p>
        </p:txBody>
      </p:sp>
      <p:pic>
        <p:nvPicPr>
          <p:cNvPr id="7" name="Picture 6" descr="Image result for Yo dawg I heard you like callbacks"/>
          <p:cNvPicPr/>
          <p:nvPr/>
        </p:nvPicPr>
        <p:blipFill>
          <a:blip r:embed="rId7">
            <a:extLst>
              <a:ext uri="{28A0092B-C50C-407E-A947-70E740481C1C}">
                <a14:useLocalDpi xmlns:a14="http://schemas.microsoft.com/office/drawing/2010/main" val="0"/>
              </a:ext>
            </a:extLst>
          </a:blip>
          <a:srcRect/>
          <a:stretch>
            <a:fillRect/>
          </a:stretch>
        </p:blipFill>
        <p:spPr bwMode="auto">
          <a:xfrm>
            <a:off x="4393600" y="1109661"/>
            <a:ext cx="4286250" cy="2924175"/>
          </a:xfrm>
          <a:prstGeom prst="rect">
            <a:avLst/>
          </a:prstGeom>
          <a:noFill/>
          <a:ln>
            <a:noFill/>
          </a:ln>
        </p:spPr>
      </p:pic>
    </p:spTree>
    <p:extLst>
      <p:ext uri="{BB962C8B-B14F-4D97-AF65-F5344CB8AC3E}">
        <p14:creationId xmlns:p14="http://schemas.microsoft.com/office/powerpoint/2010/main" val="39652002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1729946" y="253643"/>
            <a:ext cx="567175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Handling Async with Callbacks</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891007" y="1042087"/>
            <a:ext cx="6770182"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Callbacks also required that you handle your errors in every single callback, which can get a bit messy-looking.</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901474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150973" y="253643"/>
            <a:ext cx="4368113"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Promises</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891007" y="819443"/>
            <a:ext cx="6770182"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Promises are a feature introduced in ES6.</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When you build your asynchronous function you return a “new Promise,” which calls the constructor on the Promise class.</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This constructor is expecting to get the asynchronous function we’re running as an argument.</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It also expects a function that describes behavior for an error.</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When we invoke the function we wrote, we can chain “.then” after we return. Each .then receives the return value of the previous. This allows us to handle several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calls without callback hell.</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“.catch” is used to address all of the error handling.</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2456116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491471" y="945292"/>
            <a:ext cx="5180280" cy="3750276"/>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200" dirty="0" err="1"/>
              <a:t>const</a:t>
            </a:r>
            <a:r>
              <a:rPr lang="en-US" sz="1200" dirty="0"/>
              <a:t> </a:t>
            </a:r>
            <a:r>
              <a:rPr lang="en-US" sz="1200" dirty="0" err="1"/>
              <a:t>getSomething</a:t>
            </a:r>
            <a:r>
              <a:rPr lang="en-US" sz="1200" dirty="0"/>
              <a:t> = () =&gt; {</a:t>
            </a:r>
          </a:p>
          <a:p>
            <a:pPr lvl="0">
              <a:lnSpc>
                <a:spcPct val="150000"/>
              </a:lnSpc>
              <a:buSzPts val="1200"/>
            </a:pPr>
            <a:r>
              <a:rPr lang="en-US" sz="1200" dirty="0"/>
              <a:t>  return new Promise((resolve, reject) =&gt; {</a:t>
            </a:r>
          </a:p>
          <a:p>
            <a:pPr lvl="0">
              <a:lnSpc>
                <a:spcPct val="150000"/>
              </a:lnSpc>
              <a:buSzPts val="1200"/>
            </a:pPr>
            <a:r>
              <a:rPr lang="en-US" sz="1200" dirty="0"/>
              <a:t>    </a:t>
            </a:r>
            <a:r>
              <a:rPr lang="en-US" sz="1200" dirty="0" err="1"/>
              <a:t>setTimeout</a:t>
            </a:r>
            <a:r>
              <a:rPr lang="en-US" sz="1200" dirty="0"/>
              <a:t>(() =&gt; {</a:t>
            </a:r>
          </a:p>
          <a:p>
            <a:pPr lvl="0">
              <a:lnSpc>
                <a:spcPct val="150000"/>
              </a:lnSpc>
              <a:buSzPts val="1200"/>
            </a:pPr>
            <a:r>
              <a:rPr lang="en-US" sz="1200" dirty="0"/>
              <a:t>      let error = false;</a:t>
            </a:r>
          </a:p>
          <a:p>
            <a:pPr lvl="0">
              <a:lnSpc>
                <a:spcPct val="150000"/>
              </a:lnSpc>
              <a:buSzPts val="1200"/>
            </a:pPr>
            <a:r>
              <a:rPr lang="en-US" sz="1200" dirty="0"/>
              <a:t>      if(!error) resolve({ text: "this will appear second" })</a:t>
            </a:r>
          </a:p>
          <a:p>
            <a:pPr lvl="0">
              <a:lnSpc>
                <a:spcPct val="150000"/>
              </a:lnSpc>
              <a:buSzPts val="1200"/>
            </a:pPr>
            <a:r>
              <a:rPr lang="en-US" sz="1200" dirty="0"/>
              <a:t>      else reject() }, 2000)</a:t>
            </a:r>
          </a:p>
          <a:p>
            <a:pPr lvl="0">
              <a:lnSpc>
                <a:spcPct val="150000"/>
              </a:lnSpc>
              <a:buSzPts val="1200"/>
            </a:pPr>
            <a:r>
              <a:rPr lang="en-US" sz="1200" dirty="0"/>
              <a:t>})}</a:t>
            </a:r>
          </a:p>
          <a:p>
            <a:pPr lvl="0">
              <a:lnSpc>
                <a:spcPct val="150000"/>
              </a:lnSpc>
              <a:buSzPts val="1200"/>
            </a:pPr>
            <a:r>
              <a:rPr lang="en-US" sz="1200" dirty="0" err="1"/>
              <a:t>getSomething</a:t>
            </a:r>
            <a:r>
              <a:rPr lang="en-US" sz="1200" dirty="0"/>
              <a:t>().then(thing =&gt; {</a:t>
            </a:r>
          </a:p>
          <a:p>
            <a:pPr lvl="0">
              <a:lnSpc>
                <a:spcPct val="150000"/>
              </a:lnSpc>
              <a:buSzPts val="1200"/>
            </a:pPr>
            <a:r>
              <a:rPr lang="en-US" sz="1200" dirty="0"/>
              <a:t>  console.log(</a:t>
            </a:r>
            <a:r>
              <a:rPr lang="en-US" sz="1200" dirty="0" err="1"/>
              <a:t>thing.text</a:t>
            </a:r>
            <a:r>
              <a:rPr lang="en-US" sz="1200" dirty="0"/>
              <a:t>)})</a:t>
            </a:r>
          </a:p>
          <a:p>
            <a:pPr lvl="0">
              <a:lnSpc>
                <a:spcPct val="150000"/>
              </a:lnSpc>
              <a:buSzPts val="1200"/>
            </a:pPr>
            <a:r>
              <a:rPr lang="en-US" sz="1200" dirty="0"/>
              <a:t>  .catch(error =&gt; {</a:t>
            </a:r>
          </a:p>
          <a:p>
            <a:pPr lvl="0">
              <a:lnSpc>
                <a:spcPct val="150000"/>
              </a:lnSpc>
              <a:buSzPts val="1200"/>
            </a:pPr>
            <a:r>
              <a:rPr lang="en-US" sz="1200" dirty="0"/>
              <a:t>    console.log("Error occurred")</a:t>
            </a:r>
          </a:p>
          <a:p>
            <a:pPr lvl="0">
              <a:lnSpc>
                <a:spcPct val="150000"/>
              </a:lnSpc>
              <a:buSzPts val="1200"/>
            </a:pPr>
            <a:r>
              <a:rPr lang="en-US" sz="1200" dirty="0"/>
              <a:t>})</a:t>
            </a:r>
          </a:p>
          <a:p>
            <a:pPr lvl="0">
              <a:lnSpc>
                <a:spcPct val="150000"/>
              </a:lnSpc>
              <a:buSzPts val="1200"/>
            </a:pPr>
            <a:r>
              <a:rPr lang="en-US" sz="1200" dirty="0"/>
              <a:t>console.log("this will appear first");</a:t>
            </a:r>
          </a:p>
        </p:txBody>
      </p:sp>
      <p:sp>
        <p:nvSpPr>
          <p:cNvPr id="10" name="Google Shape;165;p22"/>
          <p:cNvSpPr txBox="1"/>
          <p:nvPr/>
        </p:nvSpPr>
        <p:spPr>
          <a:xfrm>
            <a:off x="3218935" y="253643"/>
            <a:ext cx="4269259"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Promises</a:t>
            </a:r>
            <a:endParaRPr sz="3000" b="0" i="0" u="none" strike="noStrike" cap="none" dirty="0">
              <a:solidFill>
                <a:srgbClr val="0E2539"/>
              </a:solidFill>
              <a:latin typeface="Roboto Thin"/>
              <a:ea typeface="Roboto Thin"/>
              <a:cs typeface="Roboto Thin"/>
              <a:sym typeface="Roboto Thin"/>
            </a:endParaRPr>
          </a:p>
        </p:txBody>
      </p:sp>
    </p:spTree>
    <p:extLst>
      <p:ext uri="{BB962C8B-B14F-4D97-AF65-F5344CB8AC3E}">
        <p14:creationId xmlns:p14="http://schemas.microsoft.com/office/powerpoint/2010/main" val="12114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491471" y="945292"/>
            <a:ext cx="4775596" cy="3750276"/>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200" dirty="0"/>
              <a:t>fetch("https://jsonplaceholder.typicode.com/posts/1")</a:t>
            </a:r>
          </a:p>
          <a:p>
            <a:pPr lvl="0">
              <a:lnSpc>
                <a:spcPct val="150000"/>
              </a:lnSpc>
              <a:buSzPts val="1200"/>
            </a:pPr>
            <a:r>
              <a:rPr lang="en-US" sz="1200" dirty="0"/>
              <a:t>  .then(function (response) {</a:t>
            </a:r>
          </a:p>
          <a:p>
            <a:pPr lvl="0">
              <a:lnSpc>
                <a:spcPct val="150000"/>
              </a:lnSpc>
              <a:buSzPts val="1200"/>
            </a:pPr>
            <a:r>
              <a:rPr lang="en-US" sz="1200" dirty="0"/>
              <a:t>    return fetch("https://jsonplaceholder.typicode.com/posts/2");})</a:t>
            </a:r>
          </a:p>
          <a:p>
            <a:pPr lvl="0">
              <a:lnSpc>
                <a:spcPct val="150000"/>
              </a:lnSpc>
              <a:buSzPts val="1200"/>
            </a:pPr>
            <a:r>
              <a:rPr lang="en-US" sz="1200" dirty="0"/>
              <a:t>    .then(function (response) {console.log(</a:t>
            </a:r>
            <a:r>
              <a:rPr lang="en-US" sz="1200" dirty="0" err="1"/>
              <a:t>response.json</a:t>
            </a:r>
            <a:r>
              <a:rPr lang="en-US" sz="1200" dirty="0"/>
              <a:t>())})</a:t>
            </a:r>
          </a:p>
          <a:p>
            <a:pPr lvl="0">
              <a:lnSpc>
                <a:spcPct val="150000"/>
              </a:lnSpc>
              <a:buSzPts val="1200"/>
            </a:pPr>
            <a:r>
              <a:rPr lang="en-US" sz="1200" dirty="0"/>
              <a:t>    .catch(function (error) {</a:t>
            </a:r>
            <a:r>
              <a:rPr lang="en-US" sz="1200" dirty="0" err="1"/>
              <a:t>console.error</a:t>
            </a:r>
            <a:r>
              <a:rPr lang="en-US" sz="1200" dirty="0"/>
              <a:t>(error);</a:t>
            </a:r>
          </a:p>
          <a:p>
            <a:pPr lvl="0">
              <a:lnSpc>
                <a:spcPct val="150000"/>
              </a:lnSpc>
              <a:buSzPts val="1200"/>
            </a:pPr>
            <a:r>
              <a:rPr lang="en-US" sz="1200" dirty="0"/>
              <a:t>    }</a:t>
            </a:r>
          </a:p>
          <a:p>
            <a:pPr lvl="0">
              <a:lnSpc>
                <a:spcPct val="150000"/>
              </a:lnSpc>
              <a:buSzPts val="1200"/>
            </a:pPr>
            <a:r>
              <a:rPr lang="en-US" sz="1200" dirty="0"/>
              <a:t>);</a:t>
            </a:r>
          </a:p>
        </p:txBody>
      </p:sp>
      <p:sp>
        <p:nvSpPr>
          <p:cNvPr id="10" name="Google Shape;165;p22"/>
          <p:cNvSpPr txBox="1"/>
          <p:nvPr/>
        </p:nvSpPr>
        <p:spPr>
          <a:xfrm>
            <a:off x="3132438" y="253643"/>
            <a:ext cx="4269259"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Promises</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5109518" y="819443"/>
            <a:ext cx="3089189"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We can chain .then and the second will wait for the response from the first, allowing us to make its call contingent on the response of the first if we like. Our .catch also handles </a:t>
            </a:r>
            <a:r>
              <a:rPr lang="en-US" sz="1600" i="1" dirty="0" smtClean="0">
                <a:solidFill>
                  <a:srgbClr val="0E2539"/>
                </a:solidFill>
                <a:latin typeface="Roboto Light"/>
                <a:ea typeface="Roboto Light"/>
                <a:cs typeface="Roboto Light"/>
                <a:sym typeface="Roboto Light"/>
              </a:rPr>
              <a:t>all</a:t>
            </a:r>
            <a:r>
              <a:rPr lang="en-US" sz="1600" dirty="0" smtClean="0">
                <a:solidFill>
                  <a:srgbClr val="0E2539"/>
                </a:solidFill>
                <a:latin typeface="Roboto Light"/>
                <a:ea typeface="Roboto Light"/>
                <a:cs typeface="Roboto Light"/>
                <a:sym typeface="Roboto Light"/>
              </a:rPr>
              <a:t> errors, unlike was the case with callbacks.</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42578438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2032688" y="253643"/>
            <a:ext cx="578914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Promises – no Try/Catch</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568412" y="819443"/>
            <a:ext cx="7630296"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While the error handling of Promises may remind you of Try/Catch, it’s important that you do not use Try/Catch with Promises. Doing so will provoke an unhandled exception warning:</a:t>
            </a:r>
          </a:p>
          <a:p>
            <a:pPr lvl="0">
              <a:lnSpc>
                <a:spcPct val="150000"/>
              </a:lnSpc>
              <a:buSzPts val="1200"/>
            </a:pPr>
            <a:endParaRPr lang="en-US" sz="1600" dirty="0">
              <a:solidFill>
                <a:srgbClr val="0E2539"/>
              </a:solidFill>
              <a:latin typeface="Roboto Light"/>
              <a:ea typeface="Roboto Light"/>
              <a:cs typeface="Roboto Light"/>
              <a:sym typeface="Roboto Light"/>
            </a:endParaRPr>
          </a:p>
          <a:p>
            <a:pPr>
              <a:lnSpc>
                <a:spcPct val="150000"/>
              </a:lnSpc>
              <a:buSzPts val="1200"/>
            </a:pPr>
            <a:r>
              <a:rPr lang="en-US" sz="1600" i="1" dirty="0" err="1"/>
              <a:t>UnhandledPromiseRejectionWarning</a:t>
            </a:r>
            <a:r>
              <a:rPr lang="en-US" sz="1600" i="1" dirty="0"/>
              <a:t>: Unhandled promise rejection</a:t>
            </a:r>
            <a:br>
              <a:rPr lang="en-US" sz="1600" i="1" dirty="0"/>
            </a:br>
            <a:r>
              <a:rPr lang="en-US" sz="1600" i="1" dirty="0" err="1"/>
              <a:t>DeprecationWarning</a:t>
            </a:r>
            <a:r>
              <a:rPr lang="en-US" sz="1600" i="1" dirty="0"/>
              <a:t>: Unhandled promise rejections are deprecated. In the future, promise rejections that are not handled will terminate the Node.js process with a non-zero exit code.</a:t>
            </a:r>
            <a:endParaRPr lang="en-US" sz="1600" dirty="0"/>
          </a:p>
          <a:p>
            <a:pPr lvl="0">
              <a:lnSpc>
                <a:spcPct val="150000"/>
              </a:lnSpc>
              <a:buSzPts val="1200"/>
            </a:pP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747678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35924"/>
            <a:ext cx="9141767" cy="5143500"/>
          </a:xfrm>
          <a:prstGeom prst="rect">
            <a:avLst/>
          </a:prstGeom>
          <a:noFill/>
          <a:ln>
            <a:noFill/>
          </a:ln>
        </p:spPr>
      </p:pic>
      <p:sp>
        <p:nvSpPr>
          <p:cNvPr id="10" name="Google Shape;165;p22"/>
          <p:cNvSpPr txBox="1"/>
          <p:nvPr/>
        </p:nvSpPr>
        <p:spPr>
          <a:xfrm>
            <a:off x="3435177" y="253643"/>
            <a:ext cx="426926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Quiz</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2255109" y="1036827"/>
            <a:ext cx="3815148" cy="60776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How do you handle errors in promises?</a:t>
            </a:r>
          </a:p>
          <a:p>
            <a:pPr lvl="0">
              <a:lnSpc>
                <a:spcPct val="150000"/>
              </a:lnSpc>
              <a:buSzPts val="1200"/>
            </a:pP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14380816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101545" y="253643"/>
            <a:ext cx="4602893"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Async Await</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568412" y="819443"/>
            <a:ext cx="7630296"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Await is a feature introduced in ES7 and Node 7.6.</a:t>
            </a:r>
          </a:p>
          <a:p>
            <a:pPr marL="285750" lvl="0" indent="-285750">
              <a:lnSpc>
                <a:spcPct val="150000"/>
              </a:lnSpc>
              <a:buSzPts val="1200"/>
              <a:buFont typeface="Arial" pitchFamily="34" charset="0"/>
              <a:buChar char="•"/>
            </a:pP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is used for declaring functions that will handle asynchronous operations.</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Await is used to declare we want to wait for the result of an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operation within an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function.</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A function can only have the “await” keyword if it is actually “</a:t>
            </a:r>
            <a:r>
              <a:rPr lang="en-US" sz="1600" dirty="0" err="1" smtClean="0">
                <a:solidFill>
                  <a:srgbClr val="0E2539"/>
                </a:solidFill>
                <a:latin typeface="Roboto Light"/>
                <a:ea typeface="Roboto Light"/>
                <a:cs typeface="Roboto Light"/>
                <a:sym typeface="Roboto Light"/>
              </a:rPr>
              <a:t>awaitable</a:t>
            </a:r>
            <a:r>
              <a:rPr lang="en-US" sz="1600" dirty="0" smtClean="0">
                <a:solidFill>
                  <a:srgbClr val="0E2539"/>
                </a:solidFill>
                <a:latin typeface="Roboto Light"/>
                <a:ea typeface="Roboto Light"/>
                <a:cs typeface="Roboto Light"/>
                <a:sym typeface="Roboto Light"/>
              </a:rPr>
              <a:t>,” that is to say, it returns a Promise the likes of which we just discussed.</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Functions with the await keyword are interchangeable with functions that resolve promises.</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609029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491471" y="819443"/>
            <a:ext cx="3771610" cy="4061476"/>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200" dirty="0" err="1"/>
              <a:t>const</a:t>
            </a:r>
            <a:r>
              <a:rPr lang="en-US" sz="1200" dirty="0"/>
              <a:t> </a:t>
            </a:r>
            <a:r>
              <a:rPr lang="en-US" sz="1200" dirty="0" err="1"/>
              <a:t>getSomething</a:t>
            </a:r>
            <a:r>
              <a:rPr lang="en-US" sz="1200" dirty="0"/>
              <a:t> = () =&gt; {</a:t>
            </a:r>
          </a:p>
          <a:p>
            <a:pPr lvl="0">
              <a:lnSpc>
                <a:spcPct val="150000"/>
              </a:lnSpc>
              <a:buSzPts val="1200"/>
            </a:pPr>
            <a:r>
              <a:rPr lang="en-US" sz="1200" dirty="0"/>
              <a:t>  return new Promise((resolve, reject) =&gt; {</a:t>
            </a:r>
          </a:p>
          <a:p>
            <a:pPr lvl="0">
              <a:lnSpc>
                <a:spcPct val="150000"/>
              </a:lnSpc>
              <a:buSzPts val="1200"/>
            </a:pPr>
            <a:r>
              <a:rPr lang="en-US" sz="1200" dirty="0"/>
              <a:t>    </a:t>
            </a:r>
            <a:r>
              <a:rPr lang="en-US" sz="1200" dirty="0" err="1"/>
              <a:t>setTimeout</a:t>
            </a:r>
            <a:r>
              <a:rPr lang="en-US" sz="1200" dirty="0"/>
              <a:t>(() =&gt; {</a:t>
            </a:r>
          </a:p>
          <a:p>
            <a:pPr lvl="0">
              <a:lnSpc>
                <a:spcPct val="150000"/>
              </a:lnSpc>
              <a:buSzPts val="1200"/>
            </a:pPr>
            <a:r>
              <a:rPr lang="en-US" sz="1200" dirty="0"/>
              <a:t>      let error = false;</a:t>
            </a:r>
          </a:p>
          <a:p>
            <a:pPr lvl="0">
              <a:lnSpc>
                <a:spcPct val="150000"/>
              </a:lnSpc>
              <a:buSzPts val="1200"/>
            </a:pPr>
            <a:r>
              <a:rPr lang="en-US" sz="1200" dirty="0"/>
              <a:t>      if(!error) resolve({ text: 'You got the thing' })</a:t>
            </a:r>
          </a:p>
          <a:p>
            <a:pPr lvl="0">
              <a:lnSpc>
                <a:spcPct val="150000"/>
              </a:lnSpc>
              <a:buSzPts val="1200"/>
            </a:pPr>
            <a:r>
              <a:rPr lang="en-US" sz="1200" dirty="0"/>
              <a:t>      else reject() }, 2000)})} </a:t>
            </a:r>
          </a:p>
          <a:p>
            <a:pPr lvl="0">
              <a:lnSpc>
                <a:spcPct val="150000"/>
              </a:lnSpc>
              <a:buSzPts val="1200"/>
            </a:pPr>
            <a:endParaRPr lang="en-US" sz="1200" dirty="0"/>
          </a:p>
          <a:p>
            <a:pPr lvl="0">
              <a:lnSpc>
                <a:spcPct val="150000"/>
              </a:lnSpc>
              <a:buSzPts val="1200"/>
            </a:pPr>
            <a:r>
              <a:rPr lang="en-US" sz="1200" dirty="0" err="1"/>
              <a:t>async</a:t>
            </a:r>
            <a:r>
              <a:rPr lang="en-US" sz="1200" dirty="0"/>
              <a:t> function </a:t>
            </a:r>
            <a:r>
              <a:rPr lang="en-US" sz="1200" dirty="0" err="1"/>
              <a:t>fetchSomething</a:t>
            </a:r>
            <a:r>
              <a:rPr lang="en-US" sz="1200" dirty="0"/>
              <a:t> () {</a:t>
            </a:r>
          </a:p>
          <a:p>
            <a:pPr lvl="0">
              <a:lnSpc>
                <a:spcPct val="150000"/>
              </a:lnSpc>
              <a:buSzPts val="1200"/>
            </a:pPr>
            <a:r>
              <a:rPr lang="en-US" sz="1200" dirty="0"/>
              <a:t>  try { </a:t>
            </a:r>
            <a:r>
              <a:rPr lang="en-US" sz="1200" dirty="0" err="1"/>
              <a:t>const</a:t>
            </a:r>
            <a:r>
              <a:rPr lang="en-US" sz="1200" dirty="0"/>
              <a:t> thing = await </a:t>
            </a:r>
            <a:r>
              <a:rPr lang="en-US" sz="1200" dirty="0" err="1"/>
              <a:t>getSomething</a:t>
            </a:r>
            <a:r>
              <a:rPr lang="en-US" sz="1200" dirty="0"/>
              <a:t>()</a:t>
            </a:r>
          </a:p>
          <a:p>
            <a:pPr lvl="0">
              <a:lnSpc>
                <a:spcPct val="150000"/>
              </a:lnSpc>
              <a:buSzPts val="1200"/>
            </a:pPr>
            <a:r>
              <a:rPr lang="en-US" sz="1200" dirty="0"/>
              <a:t>    return thing }</a:t>
            </a:r>
          </a:p>
          <a:p>
            <a:pPr lvl="0">
              <a:lnSpc>
                <a:spcPct val="150000"/>
              </a:lnSpc>
              <a:buSzPts val="1200"/>
            </a:pPr>
            <a:r>
              <a:rPr lang="en-US" sz="1200" dirty="0"/>
              <a:t>  catch (error) { console.log("Error occurred") }}</a:t>
            </a:r>
          </a:p>
          <a:p>
            <a:pPr lvl="0">
              <a:lnSpc>
                <a:spcPct val="150000"/>
              </a:lnSpc>
              <a:buSzPts val="1200"/>
            </a:pPr>
            <a:r>
              <a:rPr lang="en-US" sz="1200" dirty="0" err="1"/>
              <a:t>fetchSomething</a:t>
            </a:r>
            <a:r>
              <a:rPr lang="en-US" sz="1200" dirty="0"/>
              <a:t>()</a:t>
            </a:r>
          </a:p>
          <a:p>
            <a:pPr lvl="0">
              <a:lnSpc>
                <a:spcPct val="150000"/>
              </a:lnSpc>
              <a:buSzPts val="1200"/>
            </a:pPr>
            <a:r>
              <a:rPr lang="en-US" sz="1200" dirty="0"/>
              <a:t>  .then(thing =&gt; console.log(</a:t>
            </a:r>
            <a:r>
              <a:rPr lang="en-US" sz="1200" dirty="0" err="1"/>
              <a:t>thing.text</a:t>
            </a:r>
            <a:r>
              <a:rPr lang="en-US" sz="1200" dirty="0"/>
              <a:t>))</a:t>
            </a:r>
          </a:p>
          <a:p>
            <a:pPr lvl="0">
              <a:lnSpc>
                <a:spcPct val="150000"/>
              </a:lnSpc>
              <a:buSzPts val="1200"/>
            </a:pPr>
            <a:r>
              <a:rPr lang="en-US" sz="1200" dirty="0"/>
              <a:t>  .catch((error) =&gt; </a:t>
            </a:r>
            <a:r>
              <a:rPr lang="en-US" sz="1200" dirty="0" err="1"/>
              <a:t>console.error</a:t>
            </a:r>
            <a:r>
              <a:rPr lang="en-US" sz="1200" dirty="0"/>
              <a:t>(error))</a:t>
            </a:r>
          </a:p>
        </p:txBody>
      </p:sp>
      <p:sp>
        <p:nvSpPr>
          <p:cNvPr id="10" name="Google Shape;165;p22"/>
          <p:cNvSpPr txBox="1"/>
          <p:nvPr/>
        </p:nvSpPr>
        <p:spPr>
          <a:xfrm>
            <a:off x="3132438" y="253643"/>
            <a:ext cx="4269259"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Async Await</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015946" y="819443"/>
            <a:ext cx="4182762"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We are now using </a:t>
            </a:r>
            <a:r>
              <a:rPr lang="en-US" sz="1600" dirty="0" err="1" smtClean="0">
                <a:solidFill>
                  <a:srgbClr val="0E2539"/>
                </a:solidFill>
                <a:latin typeface="Roboto Light"/>
                <a:ea typeface="Roboto Light"/>
                <a:cs typeface="Roboto Light"/>
                <a:sym typeface="Roboto Light"/>
              </a:rPr>
              <a:t>fetchSomething</a:t>
            </a:r>
            <a:r>
              <a:rPr lang="en-US" sz="1600" dirty="0" smtClean="0">
                <a:solidFill>
                  <a:srgbClr val="0E2539"/>
                </a:solidFill>
                <a:latin typeface="Roboto Light"/>
                <a:ea typeface="Roboto Light"/>
                <a:cs typeface="Roboto Light"/>
                <a:sym typeface="Roboto Light"/>
              </a:rPr>
              <a:t>, an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function.</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It awaits </a:t>
            </a:r>
            <a:r>
              <a:rPr lang="en-US" sz="1600" dirty="0" err="1" smtClean="0">
                <a:solidFill>
                  <a:srgbClr val="0E2539"/>
                </a:solidFill>
                <a:latin typeface="Roboto Light"/>
                <a:ea typeface="Roboto Light"/>
                <a:cs typeface="Roboto Light"/>
                <a:sym typeface="Roboto Light"/>
              </a:rPr>
              <a:t>getSomething</a:t>
            </a:r>
            <a:r>
              <a:rPr lang="en-US" sz="1600" dirty="0" smtClean="0">
                <a:solidFill>
                  <a:srgbClr val="0E2539"/>
                </a:solidFill>
                <a:latin typeface="Roboto Light"/>
                <a:ea typeface="Roboto Light"/>
                <a:cs typeface="Roboto Light"/>
                <a:sym typeface="Roboto Light"/>
              </a:rPr>
              <a:t> which returns a Promise.</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We store our promise in “thing.”</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With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await, we can surround it with a try catch to do our error handling.</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26105315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101545" y="253643"/>
            <a:ext cx="4602893"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Async Await</a:t>
            </a:r>
            <a:endParaRPr sz="3000" b="0" i="0" u="none" strike="noStrike" cap="none" dirty="0">
              <a:solidFill>
                <a:srgbClr val="0E2539"/>
              </a:solidFill>
              <a:latin typeface="Roboto Thin"/>
              <a:ea typeface="Roboto Thin"/>
              <a:cs typeface="Roboto Thin"/>
              <a:sym typeface="Roboto Thin"/>
            </a:endParaRPr>
          </a:p>
        </p:txBody>
      </p:sp>
      <p:sp>
        <p:nvSpPr>
          <p:cNvPr id="8" name="Google Shape;166;p22"/>
          <p:cNvSpPr txBox="1"/>
          <p:nvPr/>
        </p:nvSpPr>
        <p:spPr>
          <a:xfrm>
            <a:off x="491471" y="819443"/>
            <a:ext cx="7429210" cy="4061476"/>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200" dirty="0" err="1"/>
              <a:t>async</a:t>
            </a:r>
            <a:r>
              <a:rPr lang="en-US" sz="1200" dirty="0"/>
              <a:t> function </a:t>
            </a:r>
            <a:r>
              <a:rPr lang="en-US" sz="1200" dirty="0" err="1"/>
              <a:t>fetchSomething</a:t>
            </a:r>
            <a:r>
              <a:rPr lang="en-US" sz="1200" dirty="0"/>
              <a:t>(){</a:t>
            </a:r>
            <a:br>
              <a:rPr lang="en-US" sz="1200" dirty="0"/>
            </a:br>
            <a:r>
              <a:rPr lang="en-US" sz="1200" dirty="0"/>
              <a:t>    return await fetch("https://jsonplaceholder.typicode.com/posts/1");</a:t>
            </a:r>
            <a:br>
              <a:rPr lang="en-US" sz="1200" dirty="0"/>
            </a:br>
            <a:r>
              <a:rPr lang="en-US" sz="1200" dirty="0"/>
              <a:t>}</a:t>
            </a:r>
          </a:p>
          <a:p>
            <a:pPr lvl="0">
              <a:lnSpc>
                <a:spcPct val="150000"/>
              </a:lnSpc>
              <a:buSzPts val="1200"/>
            </a:pPr>
            <a:r>
              <a:rPr lang="en-US" sz="1200" dirty="0" err="1"/>
              <a:t>async</a:t>
            </a:r>
            <a:r>
              <a:rPr lang="en-US" sz="1200" dirty="0"/>
              <a:t> function </a:t>
            </a:r>
            <a:r>
              <a:rPr lang="en-US" sz="1200" dirty="0" err="1"/>
              <a:t>getSomeStuff</a:t>
            </a:r>
            <a:r>
              <a:rPr lang="en-US" sz="1200" dirty="0"/>
              <a:t>(){</a:t>
            </a:r>
            <a:br>
              <a:rPr lang="en-US" sz="1200" dirty="0"/>
            </a:br>
            <a:r>
              <a:rPr lang="en-US" sz="1200" dirty="0"/>
              <a:t>    try {</a:t>
            </a:r>
            <a:br>
              <a:rPr lang="en-US" sz="1200" dirty="0"/>
            </a:br>
            <a:r>
              <a:rPr lang="en-US" sz="1200" dirty="0"/>
              <a:t>    </a:t>
            </a:r>
            <a:r>
              <a:rPr lang="en-US" sz="1200" dirty="0" err="1"/>
              <a:t>const</a:t>
            </a:r>
            <a:r>
              <a:rPr lang="en-US" sz="1200" dirty="0"/>
              <a:t> </a:t>
            </a:r>
            <a:r>
              <a:rPr lang="en-US" sz="1200" dirty="0" smtClean="0"/>
              <a:t>thing= </a:t>
            </a:r>
            <a:r>
              <a:rPr lang="en-US" sz="1200" dirty="0"/>
              <a:t>await </a:t>
            </a:r>
            <a:r>
              <a:rPr lang="en-US" sz="1200" dirty="0" err="1"/>
              <a:t>fetchSomething</a:t>
            </a:r>
            <a:r>
              <a:rPr lang="en-US" sz="1200" dirty="0"/>
              <a:t>();</a:t>
            </a:r>
          </a:p>
          <a:p>
            <a:pPr lvl="0">
              <a:lnSpc>
                <a:spcPct val="150000"/>
              </a:lnSpc>
              <a:buSzPts val="1200"/>
            </a:pPr>
            <a:r>
              <a:rPr lang="en-US" sz="1200" dirty="0"/>
              <a:t>    </a:t>
            </a:r>
            <a:r>
              <a:rPr lang="en-US" sz="1200" dirty="0" smtClean="0"/>
              <a:t>console.log(</a:t>
            </a:r>
            <a:r>
              <a:rPr lang="en-US" sz="1200" dirty="0" err="1" smtClean="0"/>
              <a:t>thing.json</a:t>
            </a:r>
            <a:r>
              <a:rPr lang="en-US" sz="1200" dirty="0"/>
              <a:t>())</a:t>
            </a:r>
            <a:br>
              <a:rPr lang="en-US" sz="1200" dirty="0"/>
            </a:br>
            <a:r>
              <a:rPr lang="en-US" sz="1200" dirty="0"/>
              <a:t>    }</a:t>
            </a:r>
            <a:br>
              <a:rPr lang="en-US" sz="1200" dirty="0"/>
            </a:br>
            <a:r>
              <a:rPr lang="en-US" sz="1200" dirty="0"/>
              <a:t>    catch(error){</a:t>
            </a:r>
            <a:br>
              <a:rPr lang="en-US" sz="1200" dirty="0"/>
            </a:br>
            <a:r>
              <a:rPr lang="en-US" sz="1200" dirty="0"/>
              <a:t>        </a:t>
            </a:r>
            <a:r>
              <a:rPr lang="en-US" sz="1200" dirty="0" err="1"/>
              <a:t>console.error</a:t>
            </a:r>
            <a:r>
              <a:rPr lang="en-US" sz="1200" dirty="0"/>
              <a:t>(error)</a:t>
            </a:r>
            <a:br>
              <a:rPr lang="en-US" sz="1200" dirty="0"/>
            </a:br>
            <a:r>
              <a:rPr lang="en-US" sz="1200" dirty="0"/>
              <a:t>    }</a:t>
            </a:r>
            <a:br>
              <a:rPr lang="en-US" sz="1200" dirty="0"/>
            </a:br>
            <a:r>
              <a:rPr lang="en-US" sz="1200" dirty="0"/>
              <a:t>}</a:t>
            </a:r>
          </a:p>
          <a:p>
            <a:pPr lvl="0">
              <a:lnSpc>
                <a:spcPct val="150000"/>
              </a:lnSpc>
              <a:buSzPts val="1200"/>
            </a:pPr>
            <a:r>
              <a:rPr lang="en-US" sz="1200" dirty="0" err="1"/>
              <a:t>getSomeStuff</a:t>
            </a:r>
            <a:r>
              <a:rPr lang="en-US" sz="1200" dirty="0"/>
              <a:t>()</a:t>
            </a:r>
          </a:p>
        </p:txBody>
      </p:sp>
    </p:spTree>
    <p:extLst>
      <p:ext uri="{BB962C8B-B14F-4D97-AF65-F5344CB8AC3E}">
        <p14:creationId xmlns:p14="http://schemas.microsoft.com/office/powerpoint/2010/main" val="3671121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295866" y="222751"/>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What is Asynchrony?</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3" y="914400"/>
            <a:ext cx="8156679" cy="3181866"/>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Asynchrony concerns how we address these sorts of problems in computer programming. How does our software behave when things are slow?</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In regard to web development, </a:t>
            </a:r>
            <a:r>
              <a:rPr lang="en-US" sz="1600" dirty="0" err="1" smtClean="0">
                <a:solidFill>
                  <a:srgbClr val="0E2539"/>
                </a:solidFill>
                <a:latin typeface="Roboto Light"/>
                <a:ea typeface="Roboto Light"/>
                <a:cs typeface="Roboto Light"/>
                <a:sym typeface="Roboto Light"/>
              </a:rPr>
              <a:t>Javascript</a:t>
            </a:r>
            <a:r>
              <a:rPr lang="en-US" sz="1600" dirty="0" smtClean="0">
                <a:solidFill>
                  <a:srgbClr val="0E2539"/>
                </a:solidFill>
                <a:latin typeface="Roboto Light"/>
                <a:ea typeface="Roboto Light"/>
                <a:cs typeface="Roboto Light"/>
                <a:sym typeface="Roboto Light"/>
              </a:rPr>
              <a:t> is a </a:t>
            </a:r>
            <a:r>
              <a:rPr lang="en-US" sz="1600" b="1" dirty="0" smtClean="0">
                <a:solidFill>
                  <a:srgbClr val="0E2539"/>
                </a:solidFill>
                <a:latin typeface="Roboto Light"/>
                <a:ea typeface="Roboto Light"/>
                <a:cs typeface="Roboto Light"/>
                <a:sym typeface="Roboto Light"/>
              </a:rPr>
              <a:t>single-threaded</a:t>
            </a:r>
            <a:r>
              <a:rPr lang="en-US" sz="1600" dirty="0" smtClean="0">
                <a:solidFill>
                  <a:srgbClr val="0E2539"/>
                </a:solidFill>
                <a:latin typeface="Roboto Light"/>
                <a:ea typeface="Roboto Light"/>
                <a:cs typeface="Roboto Light"/>
                <a:sym typeface="Roboto Light"/>
              </a:rPr>
              <a:t> language, which means it executes its processes </a:t>
            </a:r>
            <a:r>
              <a:rPr lang="en-US" sz="1600" b="1" dirty="0" smtClean="0">
                <a:solidFill>
                  <a:srgbClr val="0E2539"/>
                </a:solidFill>
                <a:latin typeface="Roboto Light"/>
                <a:ea typeface="Roboto Light"/>
                <a:cs typeface="Roboto Light"/>
                <a:sym typeface="Roboto Light"/>
              </a:rPr>
              <a:t>synchronously</a:t>
            </a:r>
            <a:r>
              <a:rPr lang="en-US" sz="1600" dirty="0" smtClean="0">
                <a:solidFill>
                  <a:srgbClr val="0E2539"/>
                </a:solidFill>
                <a:latin typeface="Roboto Light"/>
                <a:ea typeface="Roboto Light"/>
                <a:cs typeface="Roboto Light"/>
                <a:sym typeface="Roboto Light"/>
              </a:rPr>
              <a:t>, one after another. You cannot, out of the box, have two functions running at the same time.</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3566781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101545" y="253643"/>
            <a:ext cx="4602893"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Async Await</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38665" y="819443"/>
            <a:ext cx="7857524"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Await is essentially syntactical sugar built around Promises to help it look more synchronous and thus easier to read.</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The primary benefit of each of these options is aesthetic. All of them compile to the same code and none are more efficient from the computer’s perspective than any other.</a:t>
            </a:r>
            <a:endParaRPr lang="en-US" sz="1600" dirty="0">
              <a:solidFill>
                <a:srgbClr val="0E2539"/>
              </a:solidFill>
              <a:latin typeface="Roboto Light"/>
              <a:ea typeface="Roboto Light"/>
              <a:cs typeface="Roboto Light"/>
              <a:sym typeface="Roboto Light"/>
            </a:endParaRPr>
          </a:p>
          <a:p>
            <a:pPr marL="285750" lvl="0" indent="-285750">
              <a:lnSpc>
                <a:spcPct val="150000"/>
              </a:lnSpc>
              <a:buSzPts val="1200"/>
              <a:buFont typeface="Arial" pitchFamily="34" charset="0"/>
              <a:buChar char="•"/>
            </a:pPr>
            <a:endParaRPr lang="en-US" sz="1600" dirty="0" smtClean="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42774248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669957" y="253643"/>
            <a:ext cx="403448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Quiz</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38665" y="819443"/>
            <a:ext cx="7857524"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In what situation(s) would you consider using a callback?</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In what situation(s) would you use Promises and .then?</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In what situation(s) would you use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Await?</a:t>
            </a:r>
            <a:endParaRPr lang="en-US" sz="1600" dirty="0">
              <a:solidFill>
                <a:srgbClr val="0E2539"/>
              </a:solidFill>
              <a:latin typeface="Roboto Light"/>
              <a:ea typeface="Roboto Light"/>
              <a:cs typeface="Roboto Light"/>
              <a:sym typeface="Roboto Light"/>
            </a:endParaRPr>
          </a:p>
          <a:p>
            <a:pPr marL="285750" lvl="0" indent="-285750">
              <a:lnSpc>
                <a:spcPct val="150000"/>
              </a:lnSpc>
              <a:buSzPts val="1200"/>
              <a:buFont typeface="Arial" pitchFamily="34" charset="0"/>
              <a:buChar char="•"/>
            </a:pPr>
            <a:endParaRPr lang="en-US" sz="1600" dirty="0" smtClean="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42331993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669957" y="253643"/>
            <a:ext cx="403448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Q&amp;A</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38665" y="819443"/>
            <a:ext cx="7857524"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endParaRPr lang="en-US" sz="1600" dirty="0" smtClean="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2148060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317789" y="253643"/>
            <a:ext cx="403448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Resources</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38665" y="819443"/>
            <a:ext cx="7857524" cy="3534032"/>
          </a:xfrm>
          <a:prstGeom prst="rect">
            <a:avLst/>
          </a:prstGeom>
          <a:noFill/>
          <a:ln>
            <a:noFill/>
          </a:ln>
        </p:spPr>
        <p:txBody>
          <a:bodyPr spcFirstLastPara="1" wrap="square" lIns="91425" tIns="91425" rIns="91425" bIns="91425" anchor="t" anchorCtr="0">
            <a:noAutofit/>
          </a:bodyPr>
          <a:lstStyle/>
          <a:p>
            <a:pPr marL="285750" lvl="0" indent="-285750">
              <a:buFont typeface="Arial" pitchFamily="34" charset="0"/>
              <a:buChar char="•"/>
            </a:pPr>
            <a:r>
              <a:rPr lang="en-US" sz="1600" u="sng" dirty="0">
                <a:hlinkClick r:id="rId5"/>
              </a:rPr>
              <a:t>https://medium.com/codebuddies/getting-to-know-asynchronous-javascript-callbacks-promises-and-async-await-17e0673281ee</a:t>
            </a:r>
            <a:endParaRPr lang="en-US" sz="1600" dirty="0"/>
          </a:p>
          <a:p>
            <a:pPr marL="285750" lvl="0" indent="-285750">
              <a:buFont typeface="Arial" pitchFamily="34" charset="0"/>
              <a:buChar char="•"/>
            </a:pPr>
            <a:r>
              <a:rPr lang="en-US" sz="1600" u="sng" dirty="0">
                <a:hlinkClick r:id="rId6"/>
              </a:rPr>
              <a:t>http://callbackhell.com/</a:t>
            </a:r>
            <a:endParaRPr lang="en-US" sz="1600" dirty="0"/>
          </a:p>
          <a:p>
            <a:pPr marL="285750" lvl="0" indent="-285750">
              <a:buFont typeface="Arial" pitchFamily="34" charset="0"/>
              <a:buChar char="•"/>
            </a:pPr>
            <a:r>
              <a:rPr lang="en-US" sz="1600" u="sng" dirty="0">
                <a:hlinkClick r:id="rId7"/>
              </a:rPr>
              <a:t>https://developer.mozilla.org/en-US/docs/Web/JavaScript/Reference/Global_Objects/Promise</a:t>
            </a:r>
            <a:endParaRPr lang="en-US" sz="1600" dirty="0"/>
          </a:p>
          <a:p>
            <a:pPr marL="285750" lvl="0" indent="-285750">
              <a:buFont typeface="Arial" pitchFamily="34" charset="0"/>
              <a:buChar char="•"/>
            </a:pPr>
            <a:r>
              <a:rPr lang="en-US" sz="1600" u="sng" dirty="0">
                <a:hlinkClick r:id="rId8"/>
              </a:rPr>
              <a:t>https://blog.risingstack.com/asynchronous-javascript/</a:t>
            </a:r>
            <a:endParaRPr lang="en-US" sz="1600" dirty="0"/>
          </a:p>
          <a:p>
            <a:pPr marL="285750" lvl="0" indent="-285750">
              <a:buFont typeface="Arial" pitchFamily="34" charset="0"/>
              <a:buChar char="•"/>
            </a:pPr>
            <a:r>
              <a:rPr lang="en-US" sz="1600" u="sng" dirty="0">
                <a:hlinkClick r:id="rId9"/>
              </a:rPr>
              <a:t>https://blog.risingstack.com/node-js-at-scale-understanding-node-js-event-loop/</a:t>
            </a:r>
            <a:endParaRPr lang="en-US" sz="1600" dirty="0"/>
          </a:p>
          <a:p>
            <a:pPr marL="285750" lvl="0" indent="-285750">
              <a:buFont typeface="Arial" pitchFamily="34" charset="0"/>
              <a:buChar char="•"/>
            </a:pPr>
            <a:r>
              <a:rPr lang="en-US" sz="1600" u="sng" dirty="0">
                <a:hlinkClick r:id="rId10"/>
              </a:rPr>
              <a:t>https://codingthesmartway.com/async-programming-with-javascript-callbacks-promises-and-async-await</a:t>
            </a:r>
            <a:r>
              <a:rPr lang="en-US" sz="1600" u="sng" dirty="0" smtClean="0">
                <a:hlinkClick r:id="rId10"/>
              </a:rPr>
              <a:t>/</a:t>
            </a:r>
            <a:endParaRPr lang="en-US" sz="1600" u="sng" dirty="0" smtClean="0"/>
          </a:p>
          <a:p>
            <a:pPr marL="285750" lvl="0" indent="-285750">
              <a:buFont typeface="Arial" pitchFamily="34" charset="0"/>
              <a:buChar char="•"/>
            </a:pPr>
            <a:r>
              <a:rPr lang="en-US" sz="1600" dirty="0">
                <a:hlinkClick r:id="rId11"/>
              </a:rPr>
              <a:t>https://</a:t>
            </a:r>
            <a:r>
              <a:rPr lang="en-US" sz="1600" dirty="0" smtClean="0">
                <a:hlinkClick r:id="rId11"/>
              </a:rPr>
              <a:t>www.youtube.com/watch?v=8aGhZQkoFbQ</a:t>
            </a:r>
            <a:endParaRPr lang="en-US" sz="1600" dirty="0" smtClean="0"/>
          </a:p>
        </p:txBody>
      </p:sp>
    </p:spTree>
    <p:extLst>
      <p:ext uri="{BB962C8B-B14F-4D97-AF65-F5344CB8AC3E}">
        <p14:creationId xmlns:p14="http://schemas.microsoft.com/office/powerpoint/2010/main" val="23149480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2350186" y="253643"/>
            <a:ext cx="4034481" cy="56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Contact</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38665" y="819443"/>
            <a:ext cx="7857524" cy="3534032"/>
          </a:xfrm>
          <a:prstGeom prst="rect">
            <a:avLst/>
          </a:prstGeom>
          <a:noFill/>
          <a:ln>
            <a:noFill/>
          </a:ln>
        </p:spPr>
        <p:txBody>
          <a:bodyPr spcFirstLastPara="1" wrap="square" lIns="91425" tIns="91425" rIns="91425" bIns="91425" anchor="t" anchorCtr="0">
            <a:noAutofit/>
          </a:bodyPr>
          <a:lstStyle/>
          <a:p>
            <a:pPr lvl="0" algn="ctr"/>
            <a:r>
              <a:rPr lang="en-US" sz="1600" dirty="0" smtClean="0"/>
              <a:t>Howie Reith</a:t>
            </a:r>
          </a:p>
          <a:p>
            <a:pPr lvl="0" algn="ctr"/>
            <a:r>
              <a:rPr lang="en-US" sz="1600" dirty="0" smtClean="0">
                <a:hlinkClick r:id="rId5"/>
              </a:rPr>
              <a:t>hreith@kr.af.mil</a:t>
            </a:r>
            <a:endParaRPr lang="en-US" sz="1600" dirty="0" smtClean="0"/>
          </a:p>
          <a:p>
            <a:pPr lvl="0" algn="ctr"/>
            <a:r>
              <a:rPr lang="en-US" sz="1600" dirty="0" smtClean="0"/>
              <a:t>@</a:t>
            </a:r>
            <a:r>
              <a:rPr lang="en-US" sz="1600" dirty="0" err="1" smtClean="0"/>
              <a:t>howie</a:t>
            </a:r>
            <a:r>
              <a:rPr lang="en-US" sz="1600" dirty="0" smtClean="0"/>
              <a:t> in </a:t>
            </a:r>
            <a:r>
              <a:rPr lang="en-US" sz="1600" dirty="0" err="1" smtClean="0"/>
              <a:t>Mattermost</a:t>
            </a:r>
            <a:endParaRPr lang="en-US" sz="1600" dirty="0" smtClean="0"/>
          </a:p>
          <a:p>
            <a:pPr lvl="0" algn="ctr"/>
            <a:r>
              <a:rPr lang="en-US" sz="1600" dirty="0" smtClean="0"/>
              <a:t>Marauder</a:t>
            </a:r>
            <a:endParaRPr lang="en-US" sz="1600" dirty="0"/>
          </a:p>
        </p:txBody>
      </p:sp>
    </p:spTree>
    <p:extLst>
      <p:ext uri="{BB962C8B-B14F-4D97-AF65-F5344CB8AC3E}">
        <p14:creationId xmlns:p14="http://schemas.microsoft.com/office/powerpoint/2010/main" val="38442936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0"/>
          <p:cNvPicPr preferRelativeResize="0"/>
          <p:nvPr/>
        </p:nvPicPr>
        <p:blipFill rotWithShape="1">
          <a:blip r:embed="rId3">
            <a:alphaModFix/>
          </a:blip>
          <a:srcRect/>
          <a:stretch/>
        </p:blipFill>
        <p:spPr>
          <a:xfrm>
            <a:off x="0" y="15"/>
            <a:ext cx="9144001" cy="5150638"/>
          </a:xfrm>
          <a:prstGeom prst="rect">
            <a:avLst/>
          </a:prstGeom>
          <a:noFill/>
          <a:ln>
            <a:noFill/>
          </a:ln>
        </p:spPr>
      </p:pic>
      <p:sp>
        <p:nvSpPr>
          <p:cNvPr id="255" name="Google Shape;255;p30"/>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0"/>
          <p:cNvSpPr txBox="1">
            <a:spLocks noGrp="1"/>
          </p:cNvSpPr>
          <p:nvPr>
            <p:ph type="ctrTitle"/>
          </p:nvPr>
        </p:nvSpPr>
        <p:spPr>
          <a:xfrm>
            <a:off x="265483" y="2804309"/>
            <a:ext cx="8520600" cy="2052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600"/>
              <a:buFont typeface="Arial"/>
              <a:buNone/>
            </a:pPr>
            <a:r>
              <a:rPr lang="en" sz="2600" b="0" i="0" u="none" strike="noStrike" cap="none">
                <a:solidFill>
                  <a:srgbClr val="51C8E9"/>
                </a:solidFill>
                <a:latin typeface="Roboto"/>
                <a:ea typeface="Roboto"/>
                <a:cs typeface="Roboto"/>
                <a:sym typeface="Roboto"/>
              </a:rPr>
              <a:t>Join the Alliance!</a:t>
            </a:r>
            <a:endParaRPr sz="2600" b="0" i="0" u="none" strike="noStrike" cap="none">
              <a:solidFill>
                <a:srgbClr val="51C8E9"/>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2600"/>
              <a:buFont typeface="Arial"/>
              <a:buNone/>
            </a:pPr>
            <a:r>
              <a:rPr lang="en" sz="2600" b="1" i="0" u="none" strike="noStrike" cap="none">
                <a:solidFill>
                  <a:srgbClr val="0E2539"/>
                </a:solidFill>
                <a:latin typeface="Open Sans"/>
                <a:ea typeface="Open Sans"/>
                <a:cs typeface="Open Sans"/>
                <a:sym typeface="Open Sans"/>
              </a:rPr>
              <a:t>https://kesselrun.af.mil</a:t>
            </a:r>
            <a:endParaRPr sz="2600" b="1" i="0" u="none" strike="noStrike" cap="none">
              <a:solidFill>
                <a:srgbClr val="0E2539"/>
              </a:solidFill>
              <a:latin typeface="Open Sans"/>
              <a:ea typeface="Open Sans"/>
              <a:cs typeface="Open Sans"/>
              <a:sym typeface="Open Sans"/>
            </a:endParaRPr>
          </a:p>
        </p:txBody>
      </p:sp>
      <p:cxnSp>
        <p:nvCxnSpPr>
          <p:cNvPr id="257" name="Google Shape;257;p30"/>
          <p:cNvCxnSpPr/>
          <p:nvPr/>
        </p:nvCxnSpPr>
        <p:spPr>
          <a:xfrm>
            <a:off x="2533650" y="2490384"/>
            <a:ext cx="4152900" cy="0"/>
          </a:xfrm>
          <a:prstGeom prst="straightConnector1">
            <a:avLst/>
          </a:prstGeom>
          <a:noFill/>
          <a:ln w="9525" cap="flat" cmpd="sng">
            <a:solidFill>
              <a:srgbClr val="0E2539"/>
            </a:solidFill>
            <a:prstDash val="solid"/>
            <a:round/>
            <a:headEnd type="none" w="sm" len="sm"/>
            <a:tailEnd type="none" w="sm" len="sm"/>
          </a:ln>
        </p:spPr>
      </p:cxnSp>
      <p:pic>
        <p:nvPicPr>
          <p:cNvPr id="258" name="Google Shape;258;p30"/>
          <p:cNvPicPr preferRelativeResize="0"/>
          <p:nvPr/>
        </p:nvPicPr>
        <p:blipFill rotWithShape="1">
          <a:blip r:embed="rId4">
            <a:alphaModFix/>
          </a:blip>
          <a:srcRect/>
          <a:stretch/>
        </p:blipFill>
        <p:spPr>
          <a:xfrm>
            <a:off x="2590175" y="884568"/>
            <a:ext cx="3871212" cy="643175"/>
          </a:xfrm>
          <a:prstGeom prst="rect">
            <a:avLst/>
          </a:prstGeom>
          <a:noFill/>
          <a:ln>
            <a:noFill/>
          </a:ln>
        </p:spPr>
      </p:pic>
      <p:sp>
        <p:nvSpPr>
          <p:cNvPr id="259" name="Google Shape;259;p30"/>
          <p:cNvSpPr txBox="1"/>
          <p:nvPr/>
        </p:nvSpPr>
        <p:spPr>
          <a:xfrm>
            <a:off x="3318100" y="1527759"/>
            <a:ext cx="2332800" cy="32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E2539"/>
                </a:solidFill>
                <a:latin typeface="Open Sans"/>
                <a:ea typeface="Open Sans"/>
                <a:cs typeface="Open Sans"/>
                <a:sym typeface="Open Sans"/>
              </a:rPr>
              <a:t>Code. Deploy.</a:t>
            </a:r>
            <a:r>
              <a:rPr lang="en" sz="1800" b="0" i="0" u="none" strike="noStrike" cap="none">
                <a:solidFill>
                  <a:srgbClr val="000000"/>
                </a:solidFill>
                <a:latin typeface="Open Sans"/>
                <a:ea typeface="Open Sans"/>
                <a:cs typeface="Open Sans"/>
                <a:sym typeface="Open Sans"/>
              </a:rPr>
              <a:t> </a:t>
            </a:r>
            <a:r>
              <a:rPr lang="en" sz="1800" b="0" i="0" u="none" strike="noStrike" cap="none">
                <a:solidFill>
                  <a:srgbClr val="58C3DC"/>
                </a:solidFill>
                <a:latin typeface="Open Sans"/>
                <a:ea typeface="Open Sans"/>
                <a:cs typeface="Open Sans"/>
                <a:sym typeface="Open Sans"/>
              </a:rPr>
              <a:t>Win.</a:t>
            </a:r>
            <a:endParaRPr sz="1800" b="0" i="0" u="none" strike="noStrike" cap="none">
              <a:solidFill>
                <a:srgbClr val="58C3DC"/>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295866" y="222751"/>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Why is this a problem?</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3" y="914400"/>
            <a:ext cx="8156679" cy="3181866"/>
          </a:xfrm>
          <a:prstGeom prst="rect">
            <a:avLst/>
          </a:prstGeom>
          <a:noFill/>
          <a:ln>
            <a:noFill/>
          </a:ln>
        </p:spPr>
        <p:txBody>
          <a:bodyPr spcFirstLastPara="1" wrap="square" lIns="91425" tIns="91425" rIns="91425" bIns="91425" anchor="t" anchorCtr="0">
            <a:noAutofit/>
          </a:bodyPr>
          <a:lstStyle/>
          <a:p>
            <a:pPr marR="0" lvl="0" algn="l" rtl="0">
              <a:lnSpc>
                <a:spcPct val="150000"/>
              </a:lnSpc>
              <a:spcBef>
                <a:spcPts val="0"/>
              </a:spcBef>
              <a:spcAft>
                <a:spcPts val="0"/>
              </a:spcAft>
              <a:buClr>
                <a:srgbClr val="000000"/>
              </a:buClr>
              <a:buSzPts val="1200"/>
            </a:pPr>
            <a:r>
              <a:rPr lang="en-US" sz="1600" dirty="0" smtClean="0">
                <a:solidFill>
                  <a:srgbClr val="0E2539"/>
                </a:solidFill>
                <a:latin typeface="Roboto Light"/>
                <a:ea typeface="Roboto Light"/>
                <a:cs typeface="Roboto Light"/>
                <a:sym typeface="Roboto Light"/>
              </a:rPr>
              <a:t>Like in our airport example, in the event anything goes wrong in our code, or something simply takes a long time, everything grinds to a halt. Common situations that cause such circumstances include:</a:t>
            </a:r>
          </a:p>
          <a:p>
            <a:pPr marL="285750" lvl="1"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Making calls to external APIs.</a:t>
            </a:r>
          </a:p>
          <a:p>
            <a:pPr marL="285750" lvl="1"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Waiting for user input.</a:t>
            </a:r>
          </a:p>
          <a:p>
            <a:pPr marL="285750" lvl="1"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Very long loops or recursive functions.</a:t>
            </a:r>
          </a:p>
          <a:p>
            <a:pPr marL="285750" lvl="1"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The </a:t>
            </a:r>
            <a:r>
              <a:rPr lang="en-US" sz="1600" dirty="0" err="1" smtClean="0">
                <a:solidFill>
                  <a:srgbClr val="0E2539"/>
                </a:solidFill>
                <a:latin typeface="Roboto Light"/>
                <a:ea typeface="Roboto Light"/>
                <a:cs typeface="Roboto Light"/>
                <a:sym typeface="Roboto Light"/>
              </a:rPr>
              <a:t>setTimeout</a:t>
            </a:r>
            <a:r>
              <a:rPr lang="en-US" sz="1600" dirty="0" smtClean="0">
                <a:solidFill>
                  <a:srgbClr val="0E2539"/>
                </a:solidFill>
                <a:latin typeface="Roboto Light"/>
                <a:ea typeface="Roboto Light"/>
                <a:cs typeface="Roboto Light"/>
                <a:sym typeface="Roboto Light"/>
              </a:rPr>
              <a:t> function.</a:t>
            </a:r>
          </a:p>
          <a:p>
            <a:pPr marL="285750" lvl="1"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Errors.</a:t>
            </a:r>
          </a:p>
          <a:p>
            <a:pPr marL="285750" marR="0" lvl="0" indent="-285750" algn="l" rtl="0">
              <a:lnSpc>
                <a:spcPct val="150000"/>
              </a:lnSpc>
              <a:spcBef>
                <a:spcPts val="0"/>
              </a:spcBef>
              <a:spcAft>
                <a:spcPts val="0"/>
              </a:spcAft>
              <a:buClr>
                <a:srgbClr val="000000"/>
              </a:buClr>
              <a:buSzPts val="1200"/>
              <a:buFont typeface="Arial" pitchFamily="34" charset="0"/>
              <a:buChar char="•"/>
            </a:pP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2163904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783958" y="222751"/>
            <a:ext cx="397518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Why should I care?</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3" y="914400"/>
            <a:ext cx="8156679" cy="3181866"/>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Managing asynchrony is one of the single most challenging issues you’ll face in web development, and you’ll face it all the time.</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Figuring out how to get your asynchronous behavior to occur in the order you want when you want in the way you want will be a never-ending struggle.</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Solving these problems poorly will make your code run slowly and inefficiently, dragging out your tests and harming your users’ experiences of your work.</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By knowing what’s going on behind the curtain, and knowing what tools to use when, you’ll save yourself and your users time and stress.</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160589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273643" y="222751"/>
            <a:ext cx="4485503"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dirty="0" smtClean="0">
                <a:solidFill>
                  <a:srgbClr val="0E2539"/>
                </a:solidFill>
                <a:latin typeface="Roboto Thin"/>
                <a:ea typeface="Roboto Thin"/>
                <a:cs typeface="Roboto Thin"/>
                <a:sym typeface="Roboto Thin"/>
              </a:rPr>
              <a:t>CPU vs. I/O Bound Code</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93659" y="729048"/>
            <a:ext cx="8156679" cy="3181866"/>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When you Google asynchrony you’re going to encounter articles discussing two distinct issues – those concerning CPU limits and those concerning I/O issues.</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CPU-bound issues concern “Can I make my code run faster by spreading the work out across multiple heads?” It’s about maximizing efficiency by recognizing processes that need not be run in order to operate correctly.</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I/O-bound issues concern things you have to wait for – API calls, user inputs, etc. These issues cannot be improved by adding additional threads and, in fact, doing so will likely make your code run </a:t>
            </a:r>
            <a:r>
              <a:rPr lang="en-US" sz="1600" i="1" dirty="0" smtClean="0">
                <a:solidFill>
                  <a:srgbClr val="0E2539"/>
                </a:solidFill>
                <a:latin typeface="Roboto Light"/>
                <a:ea typeface="Roboto Light"/>
                <a:cs typeface="Roboto Light"/>
                <a:sym typeface="Roboto Light"/>
              </a:rPr>
              <a:t>slower.</a:t>
            </a:r>
            <a:endParaRPr lang="en-US" sz="1600" dirty="0" smtClean="0">
              <a:solidFill>
                <a:srgbClr val="0E2539"/>
              </a:solidFill>
              <a:latin typeface="Roboto Light"/>
              <a:ea typeface="Roboto Light"/>
              <a:cs typeface="Roboto Light"/>
              <a:sym typeface="Roboto Light"/>
            </a:endParaRP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As web developers we are primarily concerned with I/O-bound issues, but for the sake of total comprehension we’ll touch briefly on multithreading.</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2431824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273643" y="222751"/>
            <a:ext cx="5418437"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Multithreading – In Brief</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4" y="914400"/>
            <a:ext cx="5542006" cy="3181866"/>
          </a:xfrm>
          <a:prstGeom prst="rect">
            <a:avLst/>
          </a:prstGeom>
          <a:noFill/>
          <a:ln>
            <a:noFill/>
          </a:ln>
        </p:spPr>
        <p:txBody>
          <a:bodyPr spcFirstLastPara="1" wrap="square" lIns="91425" tIns="91425" rIns="91425" bIns="91425" anchor="t" anchorCtr="0">
            <a:noAutofit/>
          </a:bodyPr>
          <a:lstStyle/>
          <a:p>
            <a:pPr marR="0" lvl="0" algn="l" rtl="0">
              <a:lnSpc>
                <a:spcPct val="150000"/>
              </a:lnSpc>
              <a:spcBef>
                <a:spcPts val="0"/>
              </a:spcBef>
              <a:spcAft>
                <a:spcPts val="0"/>
              </a:spcAft>
              <a:buClr>
                <a:srgbClr val="000000"/>
              </a:buClr>
              <a:buSzPts val="1200"/>
            </a:pPr>
            <a:r>
              <a:rPr lang="en-US" sz="1600" dirty="0" smtClean="0">
                <a:solidFill>
                  <a:srgbClr val="0E2539"/>
                </a:solidFill>
                <a:latin typeface="Roboto Light"/>
                <a:ea typeface="Roboto Light"/>
                <a:cs typeface="Roboto Light"/>
                <a:sym typeface="Roboto Light"/>
              </a:rPr>
              <a:t>Imagine you’re programming and you only have access to a single synchronous thread. In the event of an error, you want your users to be able to abort the process and move on. How can you give your users access to another “escape” process if your computer’s locked in a loop or an error?</a:t>
            </a:r>
            <a:endParaRPr lang="en-US" sz="1600" dirty="0">
              <a:solidFill>
                <a:srgbClr val="0E2539"/>
              </a:solidFill>
              <a:latin typeface="Roboto Light"/>
              <a:ea typeface="Roboto Light"/>
              <a:cs typeface="Roboto Light"/>
              <a:sym typeface="Roboto Light"/>
            </a:endParaRPr>
          </a:p>
        </p:txBody>
      </p:sp>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6430919" y="1134762"/>
            <a:ext cx="1657350" cy="3009900"/>
          </a:xfrm>
          <a:prstGeom prst="rect">
            <a:avLst/>
          </a:prstGeom>
          <a:noFill/>
          <a:ln>
            <a:noFill/>
          </a:ln>
        </p:spPr>
      </p:pic>
    </p:spTree>
    <p:extLst>
      <p:ext uri="{BB962C8B-B14F-4D97-AF65-F5344CB8AC3E}">
        <p14:creationId xmlns:p14="http://schemas.microsoft.com/office/powerpoint/2010/main" val="1035310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273643" y="222751"/>
            <a:ext cx="5418437"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Multithreading – In Brief</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4" y="914400"/>
            <a:ext cx="4948880" cy="3181866"/>
          </a:xfrm>
          <a:prstGeom prst="rect">
            <a:avLst/>
          </a:prstGeom>
          <a:noFill/>
          <a:ln>
            <a:noFill/>
          </a:ln>
        </p:spPr>
        <p:txBody>
          <a:bodyPr spcFirstLastPara="1" wrap="square" lIns="91425" tIns="91425" rIns="91425" bIns="91425" anchor="t" anchorCtr="0">
            <a:noAutofit/>
          </a:bodyPr>
          <a:lstStyle/>
          <a:p>
            <a:pPr marR="0" lvl="0" algn="l" rtl="0">
              <a:lnSpc>
                <a:spcPct val="150000"/>
              </a:lnSpc>
              <a:spcBef>
                <a:spcPts val="0"/>
              </a:spcBef>
              <a:spcAft>
                <a:spcPts val="0"/>
              </a:spcAft>
              <a:buClr>
                <a:srgbClr val="000000"/>
              </a:buClr>
              <a:buSzPts val="1200"/>
            </a:pPr>
            <a:r>
              <a:rPr lang="en-US" dirty="0" smtClean="0">
                <a:solidFill>
                  <a:srgbClr val="0E2539"/>
                </a:solidFill>
                <a:latin typeface="Roboto Light"/>
                <a:ea typeface="Roboto Light"/>
                <a:cs typeface="Roboto Light"/>
                <a:sym typeface="Roboto Light"/>
              </a:rPr>
              <a:t>What if you staggered your processes? “I’m going to work on thread 1 for a little while, then switch to thread 2, then back to thread 1, then thread 3…” etc. By alternating between threads you can avoid getting locked into any single problem-prone process.</a:t>
            </a:r>
          </a:p>
          <a:p>
            <a:pPr marR="0" lvl="0" algn="l" rtl="0">
              <a:lnSpc>
                <a:spcPct val="150000"/>
              </a:lnSpc>
              <a:spcBef>
                <a:spcPts val="0"/>
              </a:spcBef>
              <a:spcAft>
                <a:spcPts val="0"/>
              </a:spcAft>
              <a:buClr>
                <a:srgbClr val="000000"/>
              </a:buClr>
              <a:buSzPts val="1200"/>
            </a:pPr>
            <a:endParaRPr lang="en-US" dirty="0">
              <a:solidFill>
                <a:srgbClr val="0E2539"/>
              </a:solidFill>
              <a:latin typeface="Roboto Light"/>
              <a:ea typeface="Roboto Light"/>
              <a:cs typeface="Roboto Light"/>
              <a:sym typeface="Roboto Light"/>
            </a:endParaRPr>
          </a:p>
          <a:p>
            <a:pPr>
              <a:lnSpc>
                <a:spcPct val="150000"/>
              </a:lnSpc>
              <a:buSzPts val="1200"/>
            </a:pPr>
            <a:r>
              <a:rPr lang="en-US" dirty="0">
                <a:solidFill>
                  <a:srgbClr val="0E2539"/>
                </a:solidFill>
                <a:latin typeface="Roboto Light"/>
                <a:ea typeface="Roboto Light"/>
                <a:cs typeface="Roboto Light"/>
                <a:sym typeface="Roboto Light"/>
              </a:rPr>
              <a:t>Note that unless you </a:t>
            </a:r>
            <a:r>
              <a:rPr lang="en-US" i="1" dirty="0">
                <a:solidFill>
                  <a:srgbClr val="0E2539"/>
                </a:solidFill>
                <a:latin typeface="Roboto Light"/>
                <a:ea typeface="Roboto Light"/>
                <a:cs typeface="Roboto Light"/>
                <a:sym typeface="Roboto Light"/>
              </a:rPr>
              <a:t>actually</a:t>
            </a:r>
            <a:r>
              <a:rPr lang="en-US" dirty="0">
                <a:solidFill>
                  <a:srgbClr val="0E2539"/>
                </a:solidFill>
                <a:latin typeface="Roboto Light"/>
                <a:ea typeface="Roboto Light"/>
                <a:cs typeface="Roboto Light"/>
                <a:sym typeface="Roboto Light"/>
              </a:rPr>
              <a:t> encounter issues in your processes this arrangement is </a:t>
            </a:r>
            <a:r>
              <a:rPr lang="en-US" i="1" dirty="0">
                <a:solidFill>
                  <a:srgbClr val="0E2539"/>
                </a:solidFill>
                <a:latin typeface="Roboto Light"/>
                <a:ea typeface="Roboto Light"/>
                <a:cs typeface="Roboto Light"/>
                <a:sym typeface="Roboto Light"/>
              </a:rPr>
              <a:t>necessarily slower</a:t>
            </a:r>
            <a:r>
              <a:rPr lang="en-US" dirty="0">
                <a:solidFill>
                  <a:srgbClr val="0E2539"/>
                </a:solidFill>
                <a:latin typeface="Roboto Light"/>
                <a:ea typeface="Roboto Light"/>
                <a:cs typeface="Roboto Light"/>
                <a:sym typeface="Roboto Light"/>
              </a:rPr>
              <a:t> than a synchronously-run </a:t>
            </a:r>
            <a:r>
              <a:rPr lang="en-US" dirty="0" smtClean="0">
                <a:solidFill>
                  <a:srgbClr val="0E2539"/>
                </a:solidFill>
                <a:latin typeface="Roboto Light"/>
                <a:ea typeface="Roboto Light"/>
                <a:cs typeface="Roboto Light"/>
                <a:sym typeface="Roboto Light"/>
              </a:rPr>
              <a:t>thread</a:t>
            </a:r>
            <a:r>
              <a:rPr lang="en-US" dirty="0">
                <a:solidFill>
                  <a:srgbClr val="0E2539"/>
                </a:solidFill>
                <a:latin typeface="Roboto Light"/>
                <a:ea typeface="Roboto Light"/>
                <a:cs typeface="Roboto Light"/>
                <a:sym typeface="Roboto Light"/>
              </a:rPr>
              <a:t>, since you must </a:t>
            </a:r>
            <a:r>
              <a:rPr lang="en-US" dirty="0" smtClean="0">
                <a:solidFill>
                  <a:srgbClr val="0E2539"/>
                </a:solidFill>
                <a:latin typeface="Roboto Light"/>
                <a:ea typeface="Roboto Light"/>
                <a:cs typeface="Roboto Light"/>
                <a:sym typeface="Roboto Light"/>
              </a:rPr>
              <a:t>compute switching </a:t>
            </a:r>
            <a:r>
              <a:rPr lang="en-US" dirty="0">
                <a:solidFill>
                  <a:srgbClr val="0E2539"/>
                </a:solidFill>
                <a:latin typeface="Roboto Light"/>
                <a:ea typeface="Roboto Light"/>
                <a:cs typeface="Roboto Light"/>
                <a:sym typeface="Roboto Light"/>
              </a:rPr>
              <a:t>between the various processes.</a:t>
            </a:r>
          </a:p>
          <a:p>
            <a:pPr marR="0" lvl="0" algn="l" rtl="0">
              <a:lnSpc>
                <a:spcPct val="150000"/>
              </a:lnSpc>
              <a:spcBef>
                <a:spcPts val="0"/>
              </a:spcBef>
              <a:spcAft>
                <a:spcPts val="0"/>
              </a:spcAft>
              <a:buClr>
                <a:srgbClr val="000000"/>
              </a:buClr>
              <a:buSzPts val="1200"/>
            </a:pPr>
            <a:endParaRPr lang="en-US" dirty="0">
              <a:solidFill>
                <a:srgbClr val="0E2539"/>
              </a:solidFill>
              <a:latin typeface="Roboto Light"/>
              <a:ea typeface="Roboto Light"/>
              <a:cs typeface="Roboto Light"/>
              <a:sym typeface="Roboto Light"/>
            </a:endParaRPr>
          </a:p>
        </p:txBody>
      </p:sp>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5748980" y="1076841"/>
            <a:ext cx="1943100" cy="3019425"/>
          </a:xfrm>
          <a:prstGeom prst="rect">
            <a:avLst/>
          </a:prstGeom>
          <a:noFill/>
          <a:ln>
            <a:noFill/>
          </a:ln>
        </p:spPr>
      </p:pic>
    </p:spTree>
    <p:extLst>
      <p:ext uri="{BB962C8B-B14F-4D97-AF65-F5344CB8AC3E}">
        <p14:creationId xmlns:p14="http://schemas.microsoft.com/office/powerpoint/2010/main" val="26673703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2490</Words>
  <Application>Microsoft Office PowerPoint</Application>
  <PresentationFormat>On-screen Show (16:9)</PresentationFormat>
  <Paragraphs>261</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Roboto Black</vt:lpstr>
      <vt:lpstr>Roboto Thin</vt:lpstr>
      <vt:lpstr>Roboto Light</vt:lpstr>
      <vt:lpstr>Roboto</vt:lpstr>
      <vt:lpstr>Consolas</vt:lpstr>
      <vt:lpstr>Open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 the Alliance! https://kesselrun.af.mil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Howie</dc:creator>
  <cp:lastModifiedBy>Windows User</cp:lastModifiedBy>
  <cp:revision>58</cp:revision>
  <dcterms:modified xsi:type="dcterms:W3CDTF">2019-08-22T11:09:40Z</dcterms:modified>
</cp:coreProperties>
</file>